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4" r:id="rId28"/>
    <p:sldId id="283" r:id="rId29"/>
    <p:sldId id="286" r:id="rId30"/>
    <p:sldId id="285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530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59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720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2494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225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797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787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131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42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061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80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23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8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36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36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374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38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082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E741-D058-40C1-A24C-273F1AA8E6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Hadoop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588EC3-C7EB-4522-9251-63B287E33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Karthick Selvam</a:t>
            </a:r>
          </a:p>
        </p:txBody>
      </p:sp>
    </p:spTree>
    <p:extLst>
      <p:ext uri="{BB962C8B-B14F-4D97-AF65-F5344CB8AC3E}">
        <p14:creationId xmlns:p14="http://schemas.microsoft.com/office/powerpoint/2010/main" val="985898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AE9A-78EB-40E4-8BF4-D05C6C2E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 1 TB of DATA</a:t>
            </a:r>
          </a:p>
        </p:txBody>
      </p:sp>
      <p:pic>
        <p:nvPicPr>
          <p:cNvPr id="5" name="Content Placeholder 4" descr="Computer">
            <a:extLst>
              <a:ext uri="{FF2B5EF4-FFF2-40B4-BE49-F238E27FC236}">
                <a16:creationId xmlns:a16="http://schemas.microsoft.com/office/drawing/2014/main" id="{F41C7259-6908-429A-85C1-A91C9E94E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19" y="1853248"/>
            <a:ext cx="2851294" cy="2851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A35817-7D21-4B9D-8CCD-7BFFB1F28880}"/>
              </a:ext>
            </a:extLst>
          </p:cNvPr>
          <p:cNvSpPr txBox="1"/>
          <p:nvPr/>
        </p:nvSpPr>
        <p:spPr>
          <a:xfrm>
            <a:off x="6096000" y="2189018"/>
            <a:ext cx="5772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If the job is processed by single computer means,</a:t>
            </a:r>
          </a:p>
          <a:p>
            <a:r>
              <a:rPr lang="en-IN" dirty="0"/>
              <a:t>It will take around 50 minutes of time to complete </a:t>
            </a:r>
          </a:p>
          <a:p>
            <a:r>
              <a:rPr lang="en-IN" dirty="0"/>
              <a:t>the job in successful manner</a:t>
            </a:r>
          </a:p>
        </p:txBody>
      </p:sp>
    </p:spTree>
    <p:extLst>
      <p:ext uri="{BB962C8B-B14F-4D97-AF65-F5344CB8AC3E}">
        <p14:creationId xmlns:p14="http://schemas.microsoft.com/office/powerpoint/2010/main" val="2979536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AE9A-78EB-40E4-8BF4-D05C6C2E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 1 TB of DATA</a:t>
            </a:r>
          </a:p>
        </p:txBody>
      </p:sp>
      <p:pic>
        <p:nvPicPr>
          <p:cNvPr id="5" name="Content Placeholder 4" descr="Computer">
            <a:extLst>
              <a:ext uri="{FF2B5EF4-FFF2-40B4-BE49-F238E27FC236}">
                <a16:creationId xmlns:a16="http://schemas.microsoft.com/office/drawing/2014/main" id="{F41C7259-6908-429A-85C1-A91C9E94E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37" y="1302856"/>
            <a:ext cx="1436554" cy="14365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A35817-7D21-4B9D-8CCD-7BFFB1F28880}"/>
              </a:ext>
            </a:extLst>
          </p:cNvPr>
          <p:cNvSpPr txBox="1"/>
          <p:nvPr/>
        </p:nvSpPr>
        <p:spPr>
          <a:xfrm>
            <a:off x="6096000" y="2189018"/>
            <a:ext cx="6136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If the job is processed by cluster of computer means,</a:t>
            </a:r>
          </a:p>
          <a:p>
            <a:r>
              <a:rPr lang="en-IN" dirty="0"/>
              <a:t>It will take around 5 minutes of time to complete </a:t>
            </a:r>
          </a:p>
          <a:p>
            <a:r>
              <a:rPr lang="en-IN" dirty="0"/>
              <a:t>the job in successful manner</a:t>
            </a:r>
          </a:p>
        </p:txBody>
      </p:sp>
      <p:pic>
        <p:nvPicPr>
          <p:cNvPr id="7" name="Content Placeholder 4" descr="Computer">
            <a:extLst>
              <a:ext uri="{FF2B5EF4-FFF2-40B4-BE49-F238E27FC236}">
                <a16:creationId xmlns:a16="http://schemas.microsoft.com/office/drawing/2014/main" id="{3D203405-731F-441A-A921-1276204ED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1302856"/>
            <a:ext cx="1436554" cy="1436554"/>
          </a:xfrm>
          <a:prstGeom prst="rect">
            <a:avLst/>
          </a:prstGeom>
        </p:spPr>
      </p:pic>
      <p:pic>
        <p:nvPicPr>
          <p:cNvPr id="8" name="Content Placeholder 4" descr="Computer">
            <a:extLst>
              <a:ext uri="{FF2B5EF4-FFF2-40B4-BE49-F238E27FC236}">
                <a16:creationId xmlns:a16="http://schemas.microsoft.com/office/drawing/2014/main" id="{A2F13DB3-4A2C-472E-9248-838077D46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1302856"/>
            <a:ext cx="1436554" cy="1436554"/>
          </a:xfrm>
          <a:prstGeom prst="rect">
            <a:avLst/>
          </a:prstGeom>
        </p:spPr>
      </p:pic>
      <p:pic>
        <p:nvPicPr>
          <p:cNvPr id="9" name="Content Placeholder 4" descr="Computer">
            <a:extLst>
              <a:ext uri="{FF2B5EF4-FFF2-40B4-BE49-F238E27FC236}">
                <a16:creationId xmlns:a16="http://schemas.microsoft.com/office/drawing/2014/main" id="{3204ECA8-8CE9-4891-A531-ABE1F66D1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37" y="2394071"/>
            <a:ext cx="1436554" cy="1436554"/>
          </a:xfrm>
          <a:prstGeom prst="rect">
            <a:avLst/>
          </a:prstGeom>
        </p:spPr>
      </p:pic>
      <p:pic>
        <p:nvPicPr>
          <p:cNvPr id="10" name="Content Placeholder 4" descr="Computer">
            <a:extLst>
              <a:ext uri="{FF2B5EF4-FFF2-40B4-BE49-F238E27FC236}">
                <a16:creationId xmlns:a16="http://schemas.microsoft.com/office/drawing/2014/main" id="{B3FD9D62-1A1C-4CB3-8FB1-5434D4FA9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2394071"/>
            <a:ext cx="1436554" cy="1436554"/>
          </a:xfrm>
          <a:prstGeom prst="rect">
            <a:avLst/>
          </a:prstGeom>
        </p:spPr>
      </p:pic>
      <p:pic>
        <p:nvPicPr>
          <p:cNvPr id="11" name="Content Placeholder 4" descr="Computer">
            <a:extLst>
              <a:ext uri="{FF2B5EF4-FFF2-40B4-BE49-F238E27FC236}">
                <a16:creationId xmlns:a16="http://schemas.microsoft.com/office/drawing/2014/main" id="{FE4DF101-39E7-4020-81B4-9B9F477A7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2394071"/>
            <a:ext cx="1436554" cy="1436554"/>
          </a:xfrm>
          <a:prstGeom prst="rect">
            <a:avLst/>
          </a:prstGeom>
        </p:spPr>
      </p:pic>
      <p:pic>
        <p:nvPicPr>
          <p:cNvPr id="12" name="Content Placeholder 4" descr="Computer">
            <a:extLst>
              <a:ext uri="{FF2B5EF4-FFF2-40B4-BE49-F238E27FC236}">
                <a16:creationId xmlns:a16="http://schemas.microsoft.com/office/drawing/2014/main" id="{F6D834F2-64FB-47AF-93F3-4DC4127C1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37" y="3486271"/>
            <a:ext cx="1436554" cy="1436554"/>
          </a:xfrm>
          <a:prstGeom prst="rect">
            <a:avLst/>
          </a:prstGeom>
        </p:spPr>
      </p:pic>
      <p:pic>
        <p:nvPicPr>
          <p:cNvPr id="13" name="Content Placeholder 4" descr="Computer">
            <a:extLst>
              <a:ext uri="{FF2B5EF4-FFF2-40B4-BE49-F238E27FC236}">
                <a16:creationId xmlns:a16="http://schemas.microsoft.com/office/drawing/2014/main" id="{77889318-D251-47B4-A459-6CFCB2120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3486271"/>
            <a:ext cx="1436554" cy="1436554"/>
          </a:xfrm>
          <a:prstGeom prst="rect">
            <a:avLst/>
          </a:prstGeom>
        </p:spPr>
      </p:pic>
      <p:pic>
        <p:nvPicPr>
          <p:cNvPr id="14" name="Content Placeholder 4" descr="Computer">
            <a:extLst>
              <a:ext uri="{FF2B5EF4-FFF2-40B4-BE49-F238E27FC236}">
                <a16:creationId xmlns:a16="http://schemas.microsoft.com/office/drawing/2014/main" id="{6A5E8A71-CC54-4C65-9D96-DB5914C71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3486271"/>
            <a:ext cx="1436554" cy="1436554"/>
          </a:xfrm>
          <a:prstGeom prst="rect">
            <a:avLst/>
          </a:prstGeom>
        </p:spPr>
      </p:pic>
      <p:pic>
        <p:nvPicPr>
          <p:cNvPr id="15" name="Content Placeholder 4" descr="Computer">
            <a:extLst>
              <a:ext uri="{FF2B5EF4-FFF2-40B4-BE49-F238E27FC236}">
                <a16:creationId xmlns:a16="http://schemas.microsoft.com/office/drawing/2014/main" id="{CB7ADB7F-8D7C-4E54-A7D3-60C12B4C4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37" y="4577486"/>
            <a:ext cx="1436554" cy="1436554"/>
          </a:xfrm>
          <a:prstGeom prst="rect">
            <a:avLst/>
          </a:prstGeom>
        </p:spPr>
      </p:pic>
      <p:pic>
        <p:nvPicPr>
          <p:cNvPr id="16" name="Content Placeholder 4" descr="Computer">
            <a:extLst>
              <a:ext uri="{FF2B5EF4-FFF2-40B4-BE49-F238E27FC236}">
                <a16:creationId xmlns:a16="http://schemas.microsoft.com/office/drawing/2014/main" id="{983F2631-813A-43A0-90FE-23EB60323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4577486"/>
            <a:ext cx="1436554" cy="1436554"/>
          </a:xfrm>
          <a:prstGeom prst="rect">
            <a:avLst/>
          </a:prstGeom>
        </p:spPr>
      </p:pic>
      <p:pic>
        <p:nvPicPr>
          <p:cNvPr id="17" name="Content Placeholder 4" descr="Computer">
            <a:extLst>
              <a:ext uri="{FF2B5EF4-FFF2-40B4-BE49-F238E27FC236}">
                <a16:creationId xmlns:a16="http://schemas.microsoft.com/office/drawing/2014/main" id="{61358024-3ABE-41E4-A6FC-9E9DD7F9C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4577486"/>
            <a:ext cx="1436554" cy="143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09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9AA4-DBDD-45CD-B90C-ADF8CDAD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09694-1213-4646-8779-74B67D4A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Hadoop is not a : </a:t>
            </a:r>
          </a:p>
          <a:p>
            <a:pPr lvl="1"/>
            <a:r>
              <a:rPr lang="en-US" dirty="0"/>
              <a:t>Database </a:t>
            </a:r>
          </a:p>
          <a:p>
            <a:pPr lvl="1"/>
            <a:r>
              <a:rPr lang="en-US" dirty="0"/>
              <a:t>Big Data </a:t>
            </a:r>
          </a:p>
          <a:p>
            <a:pPr lvl="1"/>
            <a:r>
              <a:rPr lang="en-US" dirty="0"/>
              <a:t>Networking Concept </a:t>
            </a:r>
          </a:p>
          <a:p>
            <a:pPr lvl="1"/>
            <a:r>
              <a:rPr lang="en-US" dirty="0"/>
              <a:t>Data warehouse </a:t>
            </a:r>
          </a:p>
          <a:p>
            <a:pPr lvl="1"/>
            <a:r>
              <a:rPr lang="en-US" dirty="0"/>
              <a:t>Programming Language </a:t>
            </a:r>
          </a:p>
          <a:p>
            <a:pPr marL="0" indent="0">
              <a:buNone/>
            </a:pPr>
            <a:r>
              <a:rPr lang="en-US" dirty="0"/>
              <a:t>Then what Hadoop it is?</a:t>
            </a:r>
          </a:p>
          <a:p>
            <a:pPr marL="0" indent="0">
              <a:buNone/>
            </a:pPr>
            <a:r>
              <a:rPr lang="en-US" dirty="0"/>
              <a:t>Hadoop is a framework that allows distributed processing of large data sets across clusters of commodity computers using simple programming models. </a:t>
            </a:r>
          </a:p>
        </p:txBody>
      </p:sp>
    </p:spTree>
    <p:extLst>
      <p:ext uri="{BB962C8B-B14F-4D97-AF65-F5344CB8AC3E}">
        <p14:creationId xmlns:p14="http://schemas.microsoft.com/office/powerpoint/2010/main" val="675060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AD4B-54DB-4008-B4DE-0BCF36F3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In Depth: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FD74F-22E4-45FD-B8DC-285546A21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Processing : </a:t>
            </a:r>
          </a:p>
          <a:p>
            <a:pPr lvl="1"/>
            <a:r>
              <a:rPr lang="en-US" dirty="0"/>
              <a:t>Data is processed in multiple machines in a distributed manner </a:t>
            </a:r>
          </a:p>
          <a:p>
            <a:r>
              <a:rPr lang="en-US" dirty="0"/>
              <a:t>Large Data sets: </a:t>
            </a:r>
          </a:p>
          <a:p>
            <a:pPr lvl="1"/>
            <a:r>
              <a:rPr lang="en-US" dirty="0"/>
              <a:t>Large data sets in this context means files that are hundreds of megabytes, gigabytes, or terabytes in size </a:t>
            </a:r>
          </a:p>
          <a:p>
            <a:r>
              <a:rPr lang="en-US" dirty="0"/>
              <a:t>Clusters of commodity computers : </a:t>
            </a:r>
          </a:p>
          <a:p>
            <a:pPr lvl="1"/>
            <a:r>
              <a:rPr lang="en-US" dirty="0"/>
              <a:t>Cheap hardware (not expensive servers) are used to create a cluster </a:t>
            </a:r>
          </a:p>
          <a:p>
            <a:r>
              <a:rPr lang="en-US" dirty="0"/>
              <a:t>Simple Programming Model: </a:t>
            </a:r>
          </a:p>
          <a:p>
            <a:pPr lvl="1"/>
            <a:r>
              <a:rPr lang="en-US" dirty="0"/>
              <a:t>Map Reduce/Spark is used as a programming model to manipulate/process the data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1631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EF96-CA28-471A-9691-FF62E51E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Characteristics of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0DB20-3E16-40E7-A505-D176E6E91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Scalable: It can reliably store and process petabytes of data and can be scaled up anytime whenever required without any adverse impact of cluster. </a:t>
            </a:r>
          </a:p>
          <a:p>
            <a:r>
              <a:rPr lang="en-US" dirty="0"/>
              <a:t>Economical: It distributes the data and processing across clusters of commonly available computers (in thousands). </a:t>
            </a:r>
          </a:p>
          <a:p>
            <a:r>
              <a:rPr lang="en-US" dirty="0"/>
              <a:t>Efficient: By distributing the data, it can process it in parallel on the nodes where the data is located. </a:t>
            </a:r>
          </a:p>
          <a:p>
            <a:r>
              <a:rPr lang="en-US" dirty="0"/>
              <a:t>Reliable: It automatically maintains multiple copies of data and automatically redeploys computing tasks based on failures.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8427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AE9A-78EB-40E4-8BF4-D05C6C2E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 10 TB of DATA in 5 minutes</a:t>
            </a:r>
          </a:p>
        </p:txBody>
      </p:sp>
      <p:pic>
        <p:nvPicPr>
          <p:cNvPr id="5" name="Content Placeholder 4" descr="Computer">
            <a:extLst>
              <a:ext uri="{FF2B5EF4-FFF2-40B4-BE49-F238E27FC236}">
                <a16:creationId xmlns:a16="http://schemas.microsoft.com/office/drawing/2014/main" id="{F41C7259-6908-429A-85C1-A91C9E94E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37" y="1302856"/>
            <a:ext cx="1436554" cy="1436554"/>
          </a:xfrm>
        </p:spPr>
      </p:pic>
      <p:pic>
        <p:nvPicPr>
          <p:cNvPr id="7" name="Content Placeholder 4" descr="Computer">
            <a:extLst>
              <a:ext uri="{FF2B5EF4-FFF2-40B4-BE49-F238E27FC236}">
                <a16:creationId xmlns:a16="http://schemas.microsoft.com/office/drawing/2014/main" id="{3D203405-731F-441A-A921-1276204ED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1302856"/>
            <a:ext cx="1436554" cy="1436554"/>
          </a:xfrm>
          <a:prstGeom prst="rect">
            <a:avLst/>
          </a:prstGeom>
        </p:spPr>
      </p:pic>
      <p:pic>
        <p:nvPicPr>
          <p:cNvPr id="8" name="Content Placeholder 4" descr="Computer">
            <a:extLst>
              <a:ext uri="{FF2B5EF4-FFF2-40B4-BE49-F238E27FC236}">
                <a16:creationId xmlns:a16="http://schemas.microsoft.com/office/drawing/2014/main" id="{A2F13DB3-4A2C-472E-9248-838077D46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1302856"/>
            <a:ext cx="1436554" cy="1436554"/>
          </a:xfrm>
          <a:prstGeom prst="rect">
            <a:avLst/>
          </a:prstGeom>
        </p:spPr>
      </p:pic>
      <p:pic>
        <p:nvPicPr>
          <p:cNvPr id="9" name="Content Placeholder 4" descr="Computer">
            <a:extLst>
              <a:ext uri="{FF2B5EF4-FFF2-40B4-BE49-F238E27FC236}">
                <a16:creationId xmlns:a16="http://schemas.microsoft.com/office/drawing/2014/main" id="{3204ECA8-8CE9-4891-A531-ABE1F66D1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37" y="2394071"/>
            <a:ext cx="1436554" cy="1436554"/>
          </a:xfrm>
          <a:prstGeom prst="rect">
            <a:avLst/>
          </a:prstGeom>
        </p:spPr>
      </p:pic>
      <p:pic>
        <p:nvPicPr>
          <p:cNvPr id="10" name="Content Placeholder 4" descr="Computer">
            <a:extLst>
              <a:ext uri="{FF2B5EF4-FFF2-40B4-BE49-F238E27FC236}">
                <a16:creationId xmlns:a16="http://schemas.microsoft.com/office/drawing/2014/main" id="{B3FD9D62-1A1C-4CB3-8FB1-5434D4FA9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2394071"/>
            <a:ext cx="1436554" cy="1436554"/>
          </a:xfrm>
          <a:prstGeom prst="rect">
            <a:avLst/>
          </a:prstGeom>
        </p:spPr>
      </p:pic>
      <p:pic>
        <p:nvPicPr>
          <p:cNvPr id="11" name="Content Placeholder 4" descr="Computer">
            <a:extLst>
              <a:ext uri="{FF2B5EF4-FFF2-40B4-BE49-F238E27FC236}">
                <a16:creationId xmlns:a16="http://schemas.microsoft.com/office/drawing/2014/main" id="{FE4DF101-39E7-4020-81B4-9B9F477A7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2394071"/>
            <a:ext cx="1436554" cy="1436554"/>
          </a:xfrm>
          <a:prstGeom prst="rect">
            <a:avLst/>
          </a:prstGeom>
        </p:spPr>
      </p:pic>
      <p:pic>
        <p:nvPicPr>
          <p:cNvPr id="12" name="Content Placeholder 4" descr="Computer">
            <a:extLst>
              <a:ext uri="{FF2B5EF4-FFF2-40B4-BE49-F238E27FC236}">
                <a16:creationId xmlns:a16="http://schemas.microsoft.com/office/drawing/2014/main" id="{F6D834F2-64FB-47AF-93F3-4DC4127C1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37" y="3486271"/>
            <a:ext cx="1436554" cy="1436554"/>
          </a:xfrm>
          <a:prstGeom prst="rect">
            <a:avLst/>
          </a:prstGeom>
        </p:spPr>
      </p:pic>
      <p:pic>
        <p:nvPicPr>
          <p:cNvPr id="13" name="Content Placeholder 4" descr="Computer">
            <a:extLst>
              <a:ext uri="{FF2B5EF4-FFF2-40B4-BE49-F238E27FC236}">
                <a16:creationId xmlns:a16="http://schemas.microsoft.com/office/drawing/2014/main" id="{77889318-D251-47B4-A459-6CFCB2120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3486271"/>
            <a:ext cx="1436554" cy="1436554"/>
          </a:xfrm>
          <a:prstGeom prst="rect">
            <a:avLst/>
          </a:prstGeom>
        </p:spPr>
      </p:pic>
      <p:pic>
        <p:nvPicPr>
          <p:cNvPr id="14" name="Content Placeholder 4" descr="Computer">
            <a:extLst>
              <a:ext uri="{FF2B5EF4-FFF2-40B4-BE49-F238E27FC236}">
                <a16:creationId xmlns:a16="http://schemas.microsoft.com/office/drawing/2014/main" id="{6A5E8A71-CC54-4C65-9D96-DB5914C71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3486271"/>
            <a:ext cx="1436554" cy="1436554"/>
          </a:xfrm>
          <a:prstGeom prst="rect">
            <a:avLst/>
          </a:prstGeom>
        </p:spPr>
      </p:pic>
      <p:pic>
        <p:nvPicPr>
          <p:cNvPr id="15" name="Content Placeholder 4" descr="Computer">
            <a:extLst>
              <a:ext uri="{FF2B5EF4-FFF2-40B4-BE49-F238E27FC236}">
                <a16:creationId xmlns:a16="http://schemas.microsoft.com/office/drawing/2014/main" id="{CB7ADB7F-8D7C-4E54-A7D3-60C12B4C4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37" y="4577486"/>
            <a:ext cx="1436554" cy="1436554"/>
          </a:xfrm>
          <a:prstGeom prst="rect">
            <a:avLst/>
          </a:prstGeom>
        </p:spPr>
      </p:pic>
      <p:pic>
        <p:nvPicPr>
          <p:cNvPr id="16" name="Content Placeholder 4" descr="Computer">
            <a:extLst>
              <a:ext uri="{FF2B5EF4-FFF2-40B4-BE49-F238E27FC236}">
                <a16:creationId xmlns:a16="http://schemas.microsoft.com/office/drawing/2014/main" id="{983F2631-813A-43A0-90FE-23EB60323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4577486"/>
            <a:ext cx="1436554" cy="1436554"/>
          </a:xfrm>
          <a:prstGeom prst="rect">
            <a:avLst/>
          </a:prstGeom>
        </p:spPr>
      </p:pic>
      <p:pic>
        <p:nvPicPr>
          <p:cNvPr id="17" name="Content Placeholder 4" descr="Computer">
            <a:extLst>
              <a:ext uri="{FF2B5EF4-FFF2-40B4-BE49-F238E27FC236}">
                <a16:creationId xmlns:a16="http://schemas.microsoft.com/office/drawing/2014/main" id="{61358024-3ABE-41E4-A6FC-9E9DD7F9C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4577486"/>
            <a:ext cx="1436554" cy="1436554"/>
          </a:xfrm>
          <a:prstGeom prst="rect">
            <a:avLst/>
          </a:prstGeom>
        </p:spPr>
      </p:pic>
      <p:pic>
        <p:nvPicPr>
          <p:cNvPr id="18" name="Content Placeholder 4" descr="Computer">
            <a:extLst>
              <a:ext uri="{FF2B5EF4-FFF2-40B4-BE49-F238E27FC236}">
                <a16:creationId xmlns:a16="http://schemas.microsoft.com/office/drawing/2014/main" id="{48034FDE-3F05-4FC9-AE1C-1F5167D02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1302856"/>
            <a:ext cx="1436554" cy="1436554"/>
          </a:xfrm>
          <a:prstGeom prst="rect">
            <a:avLst/>
          </a:prstGeom>
        </p:spPr>
      </p:pic>
      <p:pic>
        <p:nvPicPr>
          <p:cNvPr id="19" name="Content Placeholder 4" descr="Computer">
            <a:extLst>
              <a:ext uri="{FF2B5EF4-FFF2-40B4-BE49-F238E27FC236}">
                <a16:creationId xmlns:a16="http://schemas.microsoft.com/office/drawing/2014/main" id="{078103D0-6AF4-4122-80E7-A3A82A6F8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0109" y="1302856"/>
            <a:ext cx="1436554" cy="1436554"/>
          </a:xfrm>
          <a:prstGeom prst="rect">
            <a:avLst/>
          </a:prstGeom>
        </p:spPr>
      </p:pic>
      <p:pic>
        <p:nvPicPr>
          <p:cNvPr id="20" name="Content Placeholder 4" descr="Computer">
            <a:extLst>
              <a:ext uri="{FF2B5EF4-FFF2-40B4-BE49-F238E27FC236}">
                <a16:creationId xmlns:a16="http://schemas.microsoft.com/office/drawing/2014/main" id="{7DB26D3C-8829-4CED-9266-F3A6267F1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4218" y="1302856"/>
            <a:ext cx="1436554" cy="1436554"/>
          </a:xfrm>
          <a:prstGeom prst="rect">
            <a:avLst/>
          </a:prstGeom>
        </p:spPr>
      </p:pic>
      <p:pic>
        <p:nvPicPr>
          <p:cNvPr id="21" name="Content Placeholder 4" descr="Computer">
            <a:extLst>
              <a:ext uri="{FF2B5EF4-FFF2-40B4-BE49-F238E27FC236}">
                <a16:creationId xmlns:a16="http://schemas.microsoft.com/office/drawing/2014/main" id="{C7448CED-8DF5-4EA9-877A-A126F5A8D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394071"/>
            <a:ext cx="1436554" cy="1436554"/>
          </a:xfrm>
          <a:prstGeom prst="rect">
            <a:avLst/>
          </a:prstGeom>
        </p:spPr>
      </p:pic>
      <p:pic>
        <p:nvPicPr>
          <p:cNvPr id="22" name="Content Placeholder 4" descr="Computer">
            <a:extLst>
              <a:ext uri="{FF2B5EF4-FFF2-40B4-BE49-F238E27FC236}">
                <a16:creationId xmlns:a16="http://schemas.microsoft.com/office/drawing/2014/main" id="{2477AFB1-9757-45A3-A15E-0C0273CDD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4218" y="2394071"/>
            <a:ext cx="1436554" cy="1436554"/>
          </a:xfrm>
          <a:prstGeom prst="rect">
            <a:avLst/>
          </a:prstGeom>
        </p:spPr>
      </p:pic>
      <p:pic>
        <p:nvPicPr>
          <p:cNvPr id="23" name="Content Placeholder 4" descr="Computer">
            <a:extLst>
              <a:ext uri="{FF2B5EF4-FFF2-40B4-BE49-F238E27FC236}">
                <a16:creationId xmlns:a16="http://schemas.microsoft.com/office/drawing/2014/main" id="{01F70723-BAE5-4FF7-A880-1331BAF2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3486271"/>
            <a:ext cx="1436554" cy="1436554"/>
          </a:xfrm>
          <a:prstGeom prst="rect">
            <a:avLst/>
          </a:prstGeom>
        </p:spPr>
      </p:pic>
      <p:pic>
        <p:nvPicPr>
          <p:cNvPr id="24" name="Content Placeholder 4" descr="Computer">
            <a:extLst>
              <a:ext uri="{FF2B5EF4-FFF2-40B4-BE49-F238E27FC236}">
                <a16:creationId xmlns:a16="http://schemas.microsoft.com/office/drawing/2014/main" id="{F7567D2D-2423-4E3E-BAF8-EB35E79DE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0109" y="3486271"/>
            <a:ext cx="1436554" cy="1436554"/>
          </a:xfrm>
          <a:prstGeom prst="rect">
            <a:avLst/>
          </a:prstGeom>
        </p:spPr>
      </p:pic>
      <p:pic>
        <p:nvPicPr>
          <p:cNvPr id="25" name="Content Placeholder 4" descr="Computer">
            <a:extLst>
              <a:ext uri="{FF2B5EF4-FFF2-40B4-BE49-F238E27FC236}">
                <a16:creationId xmlns:a16="http://schemas.microsoft.com/office/drawing/2014/main" id="{5BC022C0-1951-43E3-AC5A-551C44144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4218" y="3486271"/>
            <a:ext cx="1436554" cy="1436554"/>
          </a:xfrm>
          <a:prstGeom prst="rect">
            <a:avLst/>
          </a:prstGeom>
        </p:spPr>
      </p:pic>
      <p:pic>
        <p:nvPicPr>
          <p:cNvPr id="26" name="Content Placeholder 4" descr="Computer">
            <a:extLst>
              <a:ext uri="{FF2B5EF4-FFF2-40B4-BE49-F238E27FC236}">
                <a16:creationId xmlns:a16="http://schemas.microsoft.com/office/drawing/2014/main" id="{08B683CF-7241-47CE-B6E8-671BB3D83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4577486"/>
            <a:ext cx="1436554" cy="1436554"/>
          </a:xfrm>
          <a:prstGeom prst="rect">
            <a:avLst/>
          </a:prstGeom>
        </p:spPr>
      </p:pic>
      <p:pic>
        <p:nvPicPr>
          <p:cNvPr id="27" name="Content Placeholder 4" descr="Computer">
            <a:extLst>
              <a:ext uri="{FF2B5EF4-FFF2-40B4-BE49-F238E27FC236}">
                <a16:creationId xmlns:a16="http://schemas.microsoft.com/office/drawing/2014/main" id="{4AE6B51B-EC0F-41AE-8A1C-0AD08A9A0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0109" y="4577486"/>
            <a:ext cx="1436554" cy="1436554"/>
          </a:xfrm>
          <a:prstGeom prst="rect">
            <a:avLst/>
          </a:prstGeom>
        </p:spPr>
      </p:pic>
      <p:pic>
        <p:nvPicPr>
          <p:cNvPr id="28" name="Content Placeholder 4" descr="Computer">
            <a:extLst>
              <a:ext uri="{FF2B5EF4-FFF2-40B4-BE49-F238E27FC236}">
                <a16:creationId xmlns:a16="http://schemas.microsoft.com/office/drawing/2014/main" id="{30425581-C6CB-40BD-AF50-526DF9E88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4218" y="4577486"/>
            <a:ext cx="1436554" cy="1436554"/>
          </a:xfrm>
          <a:prstGeom prst="rect">
            <a:avLst/>
          </a:prstGeom>
        </p:spPr>
      </p:pic>
      <p:pic>
        <p:nvPicPr>
          <p:cNvPr id="29" name="Content Placeholder 4" descr="Computer">
            <a:extLst>
              <a:ext uri="{FF2B5EF4-FFF2-40B4-BE49-F238E27FC236}">
                <a16:creationId xmlns:a16="http://schemas.microsoft.com/office/drawing/2014/main" id="{F1265D1B-F80F-4DFB-9A57-60967FFE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8372" y="2394071"/>
            <a:ext cx="1436554" cy="1436554"/>
          </a:xfrm>
          <a:prstGeom prst="rect">
            <a:avLst/>
          </a:prstGeom>
        </p:spPr>
      </p:pic>
      <p:pic>
        <p:nvPicPr>
          <p:cNvPr id="4" name="Graphic 3" descr="No sign">
            <a:extLst>
              <a:ext uri="{FF2B5EF4-FFF2-40B4-BE49-F238E27FC236}">
                <a16:creationId xmlns:a16="http://schemas.microsoft.com/office/drawing/2014/main" id="{2DEC8873-9913-49DC-A9CE-90D94DC72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8760" y="2600109"/>
            <a:ext cx="914400" cy="914400"/>
          </a:xfrm>
          <a:prstGeom prst="rect">
            <a:avLst/>
          </a:prstGeom>
        </p:spPr>
      </p:pic>
      <p:pic>
        <p:nvPicPr>
          <p:cNvPr id="30" name="Graphic 29" descr="No sign">
            <a:extLst>
              <a:ext uri="{FF2B5EF4-FFF2-40B4-BE49-F238E27FC236}">
                <a16:creationId xmlns:a16="http://schemas.microsoft.com/office/drawing/2014/main" id="{AE629E72-6D4E-44F0-A54C-FAFA47275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3709" y="3712635"/>
            <a:ext cx="914400" cy="914400"/>
          </a:xfrm>
          <a:prstGeom prst="rect">
            <a:avLst/>
          </a:prstGeom>
        </p:spPr>
      </p:pic>
      <p:pic>
        <p:nvPicPr>
          <p:cNvPr id="31" name="Graphic 30" descr="No sign">
            <a:extLst>
              <a:ext uri="{FF2B5EF4-FFF2-40B4-BE49-F238E27FC236}">
                <a16:creationId xmlns:a16="http://schemas.microsoft.com/office/drawing/2014/main" id="{F20BF116-8C66-47FF-BFBF-0BCEF5F69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9449" y="2648551"/>
            <a:ext cx="914400" cy="914400"/>
          </a:xfrm>
          <a:prstGeom prst="rect">
            <a:avLst/>
          </a:prstGeom>
        </p:spPr>
      </p:pic>
      <p:pic>
        <p:nvPicPr>
          <p:cNvPr id="32" name="Graphic 31" descr="No sign">
            <a:extLst>
              <a:ext uri="{FF2B5EF4-FFF2-40B4-BE49-F238E27FC236}">
                <a16:creationId xmlns:a16="http://schemas.microsoft.com/office/drawing/2014/main" id="{DF90711C-8249-41F1-8DE1-59A32F1C8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61186" y="48385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99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F456-1A2B-4A7F-9A84-2E46CCB4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Relational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D7C67-B570-4059-ABA1-7906ABC97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Expensive dedicated HW </a:t>
            </a:r>
          </a:p>
          <a:p>
            <a:r>
              <a:rPr lang="en-IN" dirty="0"/>
              <a:t>Built for performance </a:t>
            </a:r>
          </a:p>
          <a:p>
            <a:r>
              <a:rPr lang="en-IN" dirty="0"/>
              <a:t>Designed for high volumes (</a:t>
            </a:r>
            <a:r>
              <a:rPr lang="en-IN" dirty="0" err="1"/>
              <a:t>eg</a:t>
            </a:r>
            <a:r>
              <a:rPr lang="en-IN" dirty="0"/>
              <a:t> 10s of TB) </a:t>
            </a:r>
          </a:p>
          <a:p>
            <a:r>
              <a:rPr lang="en-IN" dirty="0"/>
              <a:t>High availability </a:t>
            </a:r>
          </a:p>
          <a:p>
            <a:r>
              <a:rPr lang="en-IN" dirty="0"/>
              <a:t>Initially developed using Relational Data bases </a:t>
            </a:r>
          </a:p>
          <a:p>
            <a:r>
              <a:rPr lang="en-IN" dirty="0"/>
              <a:t>Supports only modelled and structured data </a:t>
            </a:r>
          </a:p>
          <a:p>
            <a:r>
              <a:rPr lang="en-IN" dirty="0"/>
              <a:t>Business As Usual ways to design, build and deliver </a:t>
            </a:r>
          </a:p>
          <a:p>
            <a:r>
              <a:rPr lang="en-IN" dirty="0"/>
              <a:t>Very mature solutions (skills, SW, HW, administration) </a:t>
            </a:r>
          </a:p>
          <a:p>
            <a:r>
              <a:rPr lang="en-IN" dirty="0"/>
              <a:t>Teradata, Oracle Exadata, IBM Netezza, ...</a:t>
            </a:r>
          </a:p>
        </p:txBody>
      </p:sp>
    </p:spTree>
    <p:extLst>
      <p:ext uri="{BB962C8B-B14F-4D97-AF65-F5344CB8AC3E}">
        <p14:creationId xmlns:p14="http://schemas.microsoft.com/office/powerpoint/2010/main" val="95727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ABF6-A114-403C-95ED-BD70E85FF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9B9CE-8BCD-47A9-A8F9-44DCE989D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Uses commodity PCs </a:t>
            </a:r>
          </a:p>
          <a:p>
            <a:r>
              <a:rPr lang="en-US" dirty="0"/>
              <a:t>Built for extreme scalability </a:t>
            </a:r>
          </a:p>
          <a:p>
            <a:r>
              <a:rPr lang="en-US" dirty="0"/>
              <a:t>Designed for extreme volumes (10s of PB and more) </a:t>
            </a:r>
          </a:p>
          <a:p>
            <a:r>
              <a:rPr lang="en-US" dirty="0"/>
              <a:t>Very high availability (clouds like Amazon distributed all around the world) </a:t>
            </a:r>
          </a:p>
          <a:p>
            <a:r>
              <a:rPr lang="en-US" dirty="0"/>
              <a:t>Initially developed by Google for storing Petabytes of web pages for ranking </a:t>
            </a:r>
          </a:p>
          <a:p>
            <a:r>
              <a:rPr lang="en-US" dirty="0"/>
              <a:t>Not yet fully mature </a:t>
            </a:r>
          </a:p>
          <a:p>
            <a:r>
              <a:rPr lang="en-US" dirty="0"/>
              <a:t>Hadoop = Data is distributed over many machines </a:t>
            </a:r>
          </a:p>
          <a:p>
            <a:r>
              <a:rPr lang="en-US" dirty="0"/>
              <a:t>MapReduce = Computing is distributed and executed where data is (grid solution) </a:t>
            </a:r>
          </a:p>
          <a:p>
            <a:r>
              <a:rPr lang="en-US" dirty="0"/>
              <a:t>Works on Write Once read many times approach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519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E6CE-7D48-4B3D-AEBA-31B935A3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Generations of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A7C2B-E8BA-4A5C-942A-867CF23B5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Hadoop V1.0</a:t>
            </a:r>
          </a:p>
          <a:p>
            <a:r>
              <a:rPr lang="en-IN" dirty="0"/>
              <a:t>Hadoop v2.0</a:t>
            </a:r>
          </a:p>
          <a:p>
            <a:r>
              <a:rPr lang="en-IN" dirty="0"/>
              <a:t>Hadoop v3.0</a:t>
            </a:r>
          </a:p>
        </p:txBody>
      </p:sp>
    </p:spTree>
    <p:extLst>
      <p:ext uri="{BB962C8B-B14F-4D97-AF65-F5344CB8AC3E}">
        <p14:creationId xmlns:p14="http://schemas.microsoft.com/office/powerpoint/2010/main" val="3654955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AD18-0EFC-4A50-B2E5-B9FF792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V1.0</a:t>
            </a:r>
          </a:p>
        </p:txBody>
      </p:sp>
      <p:pic>
        <p:nvPicPr>
          <p:cNvPr id="9" name="Content Placeholder 8" descr="User">
            <a:extLst>
              <a:ext uri="{FF2B5EF4-FFF2-40B4-BE49-F238E27FC236}">
                <a16:creationId xmlns:a16="http://schemas.microsoft.com/office/drawing/2014/main" id="{D778AFFD-A94C-40F6-B639-DDF651B2A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7983" y="2135193"/>
            <a:ext cx="914400" cy="914400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1CE4CB-B73D-4D0D-8E5C-46F7805757BC}"/>
              </a:ext>
            </a:extLst>
          </p:cNvPr>
          <p:cNvSpPr/>
          <p:nvPr/>
        </p:nvSpPr>
        <p:spPr>
          <a:xfrm>
            <a:off x="2854036" y="5237018"/>
            <a:ext cx="5809673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F9BAB-E5D7-4A6D-8972-8CE6F9A621D1}"/>
              </a:ext>
            </a:extLst>
          </p:cNvPr>
          <p:cNvSpPr txBox="1"/>
          <p:nvPr/>
        </p:nvSpPr>
        <p:spPr>
          <a:xfrm>
            <a:off x="4618181" y="5435661"/>
            <a:ext cx="228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Hadoop V1.0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E66D83-B3A9-4C2F-9072-3AF26D8DF856}"/>
              </a:ext>
            </a:extLst>
          </p:cNvPr>
          <p:cNvSpPr/>
          <p:nvPr/>
        </p:nvSpPr>
        <p:spPr>
          <a:xfrm>
            <a:off x="2854035" y="4470400"/>
            <a:ext cx="2937165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Storage(HDFS)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C88693-28A2-45F2-9297-BAB2F9BD64EB}"/>
              </a:ext>
            </a:extLst>
          </p:cNvPr>
          <p:cNvSpPr/>
          <p:nvPr/>
        </p:nvSpPr>
        <p:spPr>
          <a:xfrm>
            <a:off x="5824214" y="4470400"/>
            <a:ext cx="2817093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Computing</a:t>
            </a:r>
          </a:p>
          <a:p>
            <a:pPr algn="ctr"/>
            <a:r>
              <a:rPr lang="en-IN" dirty="0"/>
              <a:t>(MAPREDUCE)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C9181F30-09BC-4785-A317-B754D4AF7015}"/>
              </a:ext>
            </a:extLst>
          </p:cNvPr>
          <p:cNvSpPr/>
          <p:nvPr/>
        </p:nvSpPr>
        <p:spPr>
          <a:xfrm rot="18523008">
            <a:off x="4442692" y="3274977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122CD00-8784-43F9-A9F7-1194B94AE56E}"/>
              </a:ext>
            </a:extLst>
          </p:cNvPr>
          <p:cNvSpPr/>
          <p:nvPr/>
        </p:nvSpPr>
        <p:spPr>
          <a:xfrm rot="13877792">
            <a:off x="5977707" y="3238940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BE8640DD-A15E-4140-8E43-450143163385}"/>
              </a:ext>
            </a:extLst>
          </p:cNvPr>
          <p:cNvSpPr/>
          <p:nvPr/>
        </p:nvSpPr>
        <p:spPr>
          <a:xfrm rot="10800000">
            <a:off x="8611791" y="5388492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911ED1-E212-4BEE-A6CE-839714D529CE}"/>
              </a:ext>
            </a:extLst>
          </p:cNvPr>
          <p:cNvSpPr/>
          <p:nvPr/>
        </p:nvSpPr>
        <p:spPr>
          <a:xfrm>
            <a:off x="9892832" y="5187966"/>
            <a:ext cx="1883531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output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8795B638-66F2-4517-8C2E-A419B1190434}"/>
              </a:ext>
            </a:extLst>
          </p:cNvPr>
          <p:cNvSpPr/>
          <p:nvPr/>
        </p:nvSpPr>
        <p:spPr>
          <a:xfrm rot="8005360">
            <a:off x="8066245" y="4228084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3B8B0B7-5BED-4EF2-9FD6-64A791D8955A}"/>
              </a:ext>
            </a:extLst>
          </p:cNvPr>
          <p:cNvSpPr/>
          <p:nvPr/>
        </p:nvSpPr>
        <p:spPr>
          <a:xfrm>
            <a:off x="9109068" y="3448990"/>
            <a:ext cx="1883531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java as input language</a:t>
            </a:r>
          </a:p>
        </p:txBody>
      </p:sp>
    </p:spTree>
    <p:extLst>
      <p:ext uri="{BB962C8B-B14F-4D97-AF65-F5344CB8AC3E}">
        <p14:creationId xmlns:p14="http://schemas.microsoft.com/office/powerpoint/2010/main" val="3556559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361D-EE5E-48FB-9BCC-1C4562B5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CEA07-CB02-4DE5-8488-0C47FBD69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Hadoop is an java based framework that has been deployed on top of the distributed cluster</a:t>
            </a:r>
          </a:p>
          <a:p>
            <a:r>
              <a:rPr lang="en-US" dirty="0"/>
              <a:t>Hadoop was named after Doug Cutting’s son’s toy elephant.</a:t>
            </a:r>
          </a:p>
          <a:p>
            <a:r>
              <a:rPr lang="en-US" dirty="0"/>
              <a:t>Hadoop framework has been designed to give solutions on problems facing on handle the large amount of data</a:t>
            </a:r>
          </a:p>
          <a:p>
            <a:r>
              <a:rPr lang="en-US" dirty="0"/>
              <a:t>Hadoop framework using processing module as MapReduce</a:t>
            </a:r>
            <a:r>
              <a:rPr lang="en-IN" dirty="0"/>
              <a:t> and Storage module as HDFS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15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AD18-0EFC-4A50-B2E5-B9FF792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V2.0</a:t>
            </a:r>
          </a:p>
        </p:txBody>
      </p:sp>
      <p:pic>
        <p:nvPicPr>
          <p:cNvPr id="9" name="Content Placeholder 8" descr="User">
            <a:extLst>
              <a:ext uri="{FF2B5EF4-FFF2-40B4-BE49-F238E27FC236}">
                <a16:creationId xmlns:a16="http://schemas.microsoft.com/office/drawing/2014/main" id="{D778AFFD-A94C-40F6-B639-DDF651B2A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7983" y="2135193"/>
            <a:ext cx="914400" cy="914400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1CE4CB-B73D-4D0D-8E5C-46F7805757BC}"/>
              </a:ext>
            </a:extLst>
          </p:cNvPr>
          <p:cNvSpPr/>
          <p:nvPr/>
        </p:nvSpPr>
        <p:spPr>
          <a:xfrm>
            <a:off x="2854036" y="5237018"/>
            <a:ext cx="5809673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F9BAB-E5D7-4A6D-8972-8CE6F9A621D1}"/>
              </a:ext>
            </a:extLst>
          </p:cNvPr>
          <p:cNvSpPr txBox="1"/>
          <p:nvPr/>
        </p:nvSpPr>
        <p:spPr>
          <a:xfrm>
            <a:off x="4618181" y="5435661"/>
            <a:ext cx="228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Hadoop V1.0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E66D83-B3A9-4C2F-9072-3AF26D8DF856}"/>
              </a:ext>
            </a:extLst>
          </p:cNvPr>
          <p:cNvSpPr/>
          <p:nvPr/>
        </p:nvSpPr>
        <p:spPr>
          <a:xfrm>
            <a:off x="2854035" y="4470400"/>
            <a:ext cx="2937165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Storage(HDFS)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C88693-28A2-45F2-9297-BAB2F9BD64EB}"/>
              </a:ext>
            </a:extLst>
          </p:cNvPr>
          <p:cNvSpPr/>
          <p:nvPr/>
        </p:nvSpPr>
        <p:spPr>
          <a:xfrm>
            <a:off x="5824215" y="4470400"/>
            <a:ext cx="1091902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MAPREDUCE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C9181F30-09BC-4785-A317-B754D4AF7015}"/>
              </a:ext>
            </a:extLst>
          </p:cNvPr>
          <p:cNvSpPr/>
          <p:nvPr/>
        </p:nvSpPr>
        <p:spPr>
          <a:xfrm rot="18523008">
            <a:off x="4442692" y="3274977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122CD00-8784-43F9-A9F7-1194B94AE56E}"/>
              </a:ext>
            </a:extLst>
          </p:cNvPr>
          <p:cNvSpPr/>
          <p:nvPr/>
        </p:nvSpPr>
        <p:spPr>
          <a:xfrm rot="13877792">
            <a:off x="5977707" y="3238940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BE8640DD-A15E-4140-8E43-450143163385}"/>
              </a:ext>
            </a:extLst>
          </p:cNvPr>
          <p:cNvSpPr/>
          <p:nvPr/>
        </p:nvSpPr>
        <p:spPr>
          <a:xfrm rot="10800000">
            <a:off x="8611791" y="5388492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911ED1-E212-4BEE-A6CE-839714D529CE}"/>
              </a:ext>
            </a:extLst>
          </p:cNvPr>
          <p:cNvSpPr/>
          <p:nvPr/>
        </p:nvSpPr>
        <p:spPr>
          <a:xfrm>
            <a:off x="9892832" y="5187966"/>
            <a:ext cx="1883531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output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8795B638-66F2-4517-8C2E-A419B1190434}"/>
              </a:ext>
            </a:extLst>
          </p:cNvPr>
          <p:cNvSpPr/>
          <p:nvPr/>
        </p:nvSpPr>
        <p:spPr>
          <a:xfrm rot="8005360">
            <a:off x="8066245" y="4228084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3B8B0B7-5BED-4EF2-9FD6-64A791D8955A}"/>
              </a:ext>
            </a:extLst>
          </p:cNvPr>
          <p:cNvSpPr/>
          <p:nvPr/>
        </p:nvSpPr>
        <p:spPr>
          <a:xfrm>
            <a:off x="9109068" y="3448990"/>
            <a:ext cx="1883531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java as input language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97DFE7-44C8-457E-98B7-4027A8C90251}"/>
              </a:ext>
            </a:extLst>
          </p:cNvPr>
          <p:cNvSpPr/>
          <p:nvPr/>
        </p:nvSpPr>
        <p:spPr>
          <a:xfrm>
            <a:off x="6949132" y="4444010"/>
            <a:ext cx="1091902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YARN</a:t>
            </a:r>
          </a:p>
        </p:txBody>
      </p:sp>
    </p:spTree>
    <p:extLst>
      <p:ext uri="{BB962C8B-B14F-4D97-AF65-F5344CB8AC3E}">
        <p14:creationId xmlns:p14="http://schemas.microsoft.com/office/powerpoint/2010/main" val="1418236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B0BA8-9BE4-4237-9B2A-E5131E11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472D-8714-449D-A59F-7D3BC6113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Daemon - &gt; process/application</a:t>
            </a:r>
          </a:p>
          <a:p>
            <a:r>
              <a:rPr lang="en-US" dirty="0"/>
              <a:t>Name node - &gt; HDFS master Daemon</a:t>
            </a:r>
          </a:p>
          <a:p>
            <a:r>
              <a:rPr lang="en-US" dirty="0"/>
              <a:t>Data node -&gt; HDFS slave Daemon</a:t>
            </a:r>
          </a:p>
          <a:p>
            <a:r>
              <a:rPr lang="en-US" dirty="0"/>
              <a:t>Secondary Name node -&gt; Secondary Master Daemon</a:t>
            </a:r>
          </a:p>
          <a:p>
            <a:r>
              <a:rPr lang="en-US" dirty="0"/>
              <a:t>Job Tracker - &gt; MapReduce Master Daemon</a:t>
            </a:r>
          </a:p>
          <a:p>
            <a:r>
              <a:rPr lang="en-US" dirty="0"/>
              <a:t>Task Tracker -&gt; MapReduce Slave Daemon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452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B359-EE66-43D0-96BE-E54986DF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1.0 HDFS</a:t>
            </a:r>
          </a:p>
        </p:txBody>
      </p:sp>
      <p:pic>
        <p:nvPicPr>
          <p:cNvPr id="5" name="Content Placeholder 4" descr="Computer">
            <a:extLst>
              <a:ext uri="{FF2B5EF4-FFF2-40B4-BE49-F238E27FC236}">
                <a16:creationId xmlns:a16="http://schemas.microsoft.com/office/drawing/2014/main" id="{178C6A89-38E9-4731-A9FC-276C4E1F2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1292139"/>
            <a:ext cx="914400" cy="914400"/>
          </a:xfrm>
        </p:spPr>
      </p:pic>
      <p:pic>
        <p:nvPicPr>
          <p:cNvPr id="6" name="Content Placeholder 4" descr="Computer">
            <a:extLst>
              <a:ext uri="{FF2B5EF4-FFF2-40B4-BE49-F238E27FC236}">
                <a16:creationId xmlns:a16="http://schemas.microsoft.com/office/drawing/2014/main" id="{63DEE820-9F87-4757-BE76-42EB86704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3174048"/>
            <a:ext cx="914400" cy="914400"/>
          </a:xfrm>
          <a:prstGeom prst="rect">
            <a:avLst/>
          </a:prstGeom>
        </p:spPr>
      </p:pic>
      <p:pic>
        <p:nvPicPr>
          <p:cNvPr id="7" name="Content Placeholder 4" descr="Computer">
            <a:extLst>
              <a:ext uri="{FF2B5EF4-FFF2-40B4-BE49-F238E27FC236}">
                <a16:creationId xmlns:a16="http://schemas.microsoft.com/office/drawing/2014/main" id="{96167B67-0491-4B07-B19E-CCFCC9716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3174048"/>
            <a:ext cx="914400" cy="914400"/>
          </a:xfrm>
          <a:prstGeom prst="rect">
            <a:avLst/>
          </a:prstGeom>
        </p:spPr>
      </p:pic>
      <p:pic>
        <p:nvPicPr>
          <p:cNvPr id="8" name="Content Placeholder 4" descr="Computer">
            <a:extLst>
              <a:ext uri="{FF2B5EF4-FFF2-40B4-BE49-F238E27FC236}">
                <a16:creationId xmlns:a16="http://schemas.microsoft.com/office/drawing/2014/main" id="{44B31B73-83A5-42A0-972B-1057314A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3174048"/>
            <a:ext cx="914400" cy="914400"/>
          </a:xfrm>
          <a:prstGeom prst="rect">
            <a:avLst/>
          </a:prstGeom>
        </p:spPr>
      </p:pic>
      <p:pic>
        <p:nvPicPr>
          <p:cNvPr id="9" name="Content Placeholder 4" descr="Computer">
            <a:extLst>
              <a:ext uri="{FF2B5EF4-FFF2-40B4-BE49-F238E27FC236}">
                <a16:creationId xmlns:a16="http://schemas.microsoft.com/office/drawing/2014/main" id="{395A7D2C-11C7-4881-8212-746AFFE50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3174048"/>
            <a:ext cx="914400" cy="914400"/>
          </a:xfrm>
          <a:prstGeom prst="rect">
            <a:avLst/>
          </a:prstGeom>
        </p:spPr>
      </p:pic>
      <p:pic>
        <p:nvPicPr>
          <p:cNvPr id="10" name="Content Placeholder 4" descr="Computer">
            <a:extLst>
              <a:ext uri="{FF2B5EF4-FFF2-40B4-BE49-F238E27FC236}">
                <a16:creationId xmlns:a16="http://schemas.microsoft.com/office/drawing/2014/main" id="{59772ABE-FF80-42E4-BEB0-F36151C80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3174048"/>
            <a:ext cx="914400" cy="914400"/>
          </a:xfrm>
          <a:prstGeom prst="rect">
            <a:avLst/>
          </a:prstGeom>
        </p:spPr>
      </p:pic>
      <p:pic>
        <p:nvPicPr>
          <p:cNvPr id="11" name="Content Placeholder 4" descr="Computer">
            <a:extLst>
              <a:ext uri="{FF2B5EF4-FFF2-40B4-BE49-F238E27FC236}">
                <a16:creationId xmlns:a16="http://schemas.microsoft.com/office/drawing/2014/main" id="{52158723-B8FE-4932-A415-EAA9A797F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3174048"/>
            <a:ext cx="914400" cy="914400"/>
          </a:xfrm>
          <a:prstGeom prst="rect">
            <a:avLst/>
          </a:prstGeom>
        </p:spPr>
      </p:pic>
      <p:pic>
        <p:nvPicPr>
          <p:cNvPr id="12" name="Content Placeholder 4" descr="Computer">
            <a:extLst>
              <a:ext uri="{FF2B5EF4-FFF2-40B4-BE49-F238E27FC236}">
                <a16:creationId xmlns:a16="http://schemas.microsoft.com/office/drawing/2014/main" id="{A9F22F6B-3CEC-4A91-B871-0578016E8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3880630"/>
            <a:ext cx="914400" cy="914400"/>
          </a:xfrm>
          <a:prstGeom prst="rect">
            <a:avLst/>
          </a:prstGeom>
        </p:spPr>
      </p:pic>
      <p:pic>
        <p:nvPicPr>
          <p:cNvPr id="13" name="Content Placeholder 4" descr="Computer">
            <a:extLst>
              <a:ext uri="{FF2B5EF4-FFF2-40B4-BE49-F238E27FC236}">
                <a16:creationId xmlns:a16="http://schemas.microsoft.com/office/drawing/2014/main" id="{274DE170-6A9D-41B7-ADB5-BD2FE8175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3880630"/>
            <a:ext cx="914400" cy="914400"/>
          </a:xfrm>
          <a:prstGeom prst="rect">
            <a:avLst/>
          </a:prstGeom>
        </p:spPr>
      </p:pic>
      <p:pic>
        <p:nvPicPr>
          <p:cNvPr id="14" name="Content Placeholder 4" descr="Computer">
            <a:extLst>
              <a:ext uri="{FF2B5EF4-FFF2-40B4-BE49-F238E27FC236}">
                <a16:creationId xmlns:a16="http://schemas.microsoft.com/office/drawing/2014/main" id="{E263D344-0510-4C21-8BE1-0DACD8474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3880630"/>
            <a:ext cx="914400" cy="914400"/>
          </a:xfrm>
          <a:prstGeom prst="rect">
            <a:avLst/>
          </a:prstGeom>
        </p:spPr>
      </p:pic>
      <p:pic>
        <p:nvPicPr>
          <p:cNvPr id="15" name="Content Placeholder 4" descr="Computer">
            <a:extLst>
              <a:ext uri="{FF2B5EF4-FFF2-40B4-BE49-F238E27FC236}">
                <a16:creationId xmlns:a16="http://schemas.microsoft.com/office/drawing/2014/main" id="{6098679D-0630-487F-AAFB-3755CE553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3880630"/>
            <a:ext cx="914400" cy="914400"/>
          </a:xfrm>
          <a:prstGeom prst="rect">
            <a:avLst/>
          </a:prstGeom>
        </p:spPr>
      </p:pic>
      <p:pic>
        <p:nvPicPr>
          <p:cNvPr id="16" name="Content Placeholder 4" descr="Computer">
            <a:extLst>
              <a:ext uri="{FF2B5EF4-FFF2-40B4-BE49-F238E27FC236}">
                <a16:creationId xmlns:a16="http://schemas.microsoft.com/office/drawing/2014/main" id="{B277448D-32D0-442E-8B04-C8B74A48E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3880630"/>
            <a:ext cx="914400" cy="914400"/>
          </a:xfrm>
          <a:prstGeom prst="rect">
            <a:avLst/>
          </a:prstGeom>
        </p:spPr>
      </p:pic>
      <p:pic>
        <p:nvPicPr>
          <p:cNvPr id="17" name="Content Placeholder 4" descr="Computer">
            <a:extLst>
              <a:ext uri="{FF2B5EF4-FFF2-40B4-BE49-F238E27FC236}">
                <a16:creationId xmlns:a16="http://schemas.microsoft.com/office/drawing/2014/main" id="{CC7A66F5-9D43-44E9-A8E8-589572ADF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3880630"/>
            <a:ext cx="914400" cy="914400"/>
          </a:xfrm>
          <a:prstGeom prst="rect">
            <a:avLst/>
          </a:prstGeom>
        </p:spPr>
      </p:pic>
      <p:pic>
        <p:nvPicPr>
          <p:cNvPr id="18" name="Content Placeholder 4" descr="Computer">
            <a:extLst>
              <a:ext uri="{FF2B5EF4-FFF2-40B4-BE49-F238E27FC236}">
                <a16:creationId xmlns:a16="http://schemas.microsoft.com/office/drawing/2014/main" id="{E7E2AEA0-310F-48AB-A677-29D5FA0F1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4674957"/>
            <a:ext cx="914400" cy="914400"/>
          </a:xfrm>
          <a:prstGeom prst="rect">
            <a:avLst/>
          </a:prstGeom>
        </p:spPr>
      </p:pic>
      <p:pic>
        <p:nvPicPr>
          <p:cNvPr id="19" name="Content Placeholder 4" descr="Computer">
            <a:extLst>
              <a:ext uri="{FF2B5EF4-FFF2-40B4-BE49-F238E27FC236}">
                <a16:creationId xmlns:a16="http://schemas.microsoft.com/office/drawing/2014/main" id="{904AC802-7E94-4BD2-BAB2-6E491BABE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4674957"/>
            <a:ext cx="914400" cy="914400"/>
          </a:xfrm>
          <a:prstGeom prst="rect">
            <a:avLst/>
          </a:prstGeom>
        </p:spPr>
      </p:pic>
      <p:pic>
        <p:nvPicPr>
          <p:cNvPr id="20" name="Content Placeholder 4" descr="Computer">
            <a:extLst>
              <a:ext uri="{FF2B5EF4-FFF2-40B4-BE49-F238E27FC236}">
                <a16:creationId xmlns:a16="http://schemas.microsoft.com/office/drawing/2014/main" id="{B83EA4B7-4CF4-45E2-83E0-D778E1688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4674957"/>
            <a:ext cx="914400" cy="914400"/>
          </a:xfrm>
          <a:prstGeom prst="rect">
            <a:avLst/>
          </a:prstGeom>
        </p:spPr>
      </p:pic>
      <p:pic>
        <p:nvPicPr>
          <p:cNvPr id="21" name="Content Placeholder 4" descr="Computer">
            <a:extLst>
              <a:ext uri="{FF2B5EF4-FFF2-40B4-BE49-F238E27FC236}">
                <a16:creationId xmlns:a16="http://schemas.microsoft.com/office/drawing/2014/main" id="{68CFDC16-8FDF-4A73-8F5F-1ED66E53D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4674957"/>
            <a:ext cx="914400" cy="914400"/>
          </a:xfrm>
          <a:prstGeom prst="rect">
            <a:avLst/>
          </a:prstGeom>
        </p:spPr>
      </p:pic>
      <p:pic>
        <p:nvPicPr>
          <p:cNvPr id="22" name="Content Placeholder 4" descr="Computer">
            <a:extLst>
              <a:ext uri="{FF2B5EF4-FFF2-40B4-BE49-F238E27FC236}">
                <a16:creationId xmlns:a16="http://schemas.microsoft.com/office/drawing/2014/main" id="{46A70C2C-0C29-49F5-AFDA-86B8C1716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4674957"/>
            <a:ext cx="914400" cy="914400"/>
          </a:xfrm>
          <a:prstGeom prst="rect">
            <a:avLst/>
          </a:prstGeom>
        </p:spPr>
      </p:pic>
      <p:pic>
        <p:nvPicPr>
          <p:cNvPr id="23" name="Content Placeholder 4" descr="Computer">
            <a:extLst>
              <a:ext uri="{FF2B5EF4-FFF2-40B4-BE49-F238E27FC236}">
                <a16:creationId xmlns:a16="http://schemas.microsoft.com/office/drawing/2014/main" id="{EF5B0B44-6784-4C91-96DE-F3BDE41F2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4674957"/>
            <a:ext cx="914400" cy="914400"/>
          </a:xfrm>
          <a:prstGeom prst="rect">
            <a:avLst/>
          </a:prstGeom>
        </p:spPr>
      </p:pic>
      <p:pic>
        <p:nvPicPr>
          <p:cNvPr id="24" name="Content Placeholder 4" descr="Computer">
            <a:extLst>
              <a:ext uri="{FF2B5EF4-FFF2-40B4-BE49-F238E27FC236}">
                <a16:creationId xmlns:a16="http://schemas.microsoft.com/office/drawing/2014/main" id="{0DD30197-EA7A-4694-93A8-204B3B5D0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5381539"/>
            <a:ext cx="914400" cy="914400"/>
          </a:xfrm>
          <a:prstGeom prst="rect">
            <a:avLst/>
          </a:prstGeom>
        </p:spPr>
      </p:pic>
      <p:pic>
        <p:nvPicPr>
          <p:cNvPr id="25" name="Content Placeholder 4" descr="Computer">
            <a:extLst>
              <a:ext uri="{FF2B5EF4-FFF2-40B4-BE49-F238E27FC236}">
                <a16:creationId xmlns:a16="http://schemas.microsoft.com/office/drawing/2014/main" id="{BAF11E05-9C71-4DC6-96AF-AE7202A7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5381539"/>
            <a:ext cx="914400" cy="914400"/>
          </a:xfrm>
          <a:prstGeom prst="rect">
            <a:avLst/>
          </a:prstGeom>
        </p:spPr>
      </p:pic>
      <p:pic>
        <p:nvPicPr>
          <p:cNvPr id="26" name="Content Placeholder 4" descr="Computer">
            <a:extLst>
              <a:ext uri="{FF2B5EF4-FFF2-40B4-BE49-F238E27FC236}">
                <a16:creationId xmlns:a16="http://schemas.microsoft.com/office/drawing/2014/main" id="{17E7E511-5121-4671-AAF9-8CB8ACB8F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5381539"/>
            <a:ext cx="914400" cy="914400"/>
          </a:xfrm>
          <a:prstGeom prst="rect">
            <a:avLst/>
          </a:prstGeom>
        </p:spPr>
      </p:pic>
      <p:pic>
        <p:nvPicPr>
          <p:cNvPr id="27" name="Content Placeholder 4" descr="Computer">
            <a:extLst>
              <a:ext uri="{FF2B5EF4-FFF2-40B4-BE49-F238E27FC236}">
                <a16:creationId xmlns:a16="http://schemas.microsoft.com/office/drawing/2014/main" id="{61B67CEC-4A83-4B57-B224-DA731E77D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5381539"/>
            <a:ext cx="914400" cy="914400"/>
          </a:xfrm>
          <a:prstGeom prst="rect">
            <a:avLst/>
          </a:prstGeom>
        </p:spPr>
      </p:pic>
      <p:pic>
        <p:nvPicPr>
          <p:cNvPr id="28" name="Content Placeholder 4" descr="Computer">
            <a:extLst>
              <a:ext uri="{FF2B5EF4-FFF2-40B4-BE49-F238E27FC236}">
                <a16:creationId xmlns:a16="http://schemas.microsoft.com/office/drawing/2014/main" id="{EFC297C9-86D9-4959-A179-CBB929B93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5381539"/>
            <a:ext cx="914400" cy="914400"/>
          </a:xfrm>
          <a:prstGeom prst="rect">
            <a:avLst/>
          </a:prstGeom>
        </p:spPr>
      </p:pic>
      <p:pic>
        <p:nvPicPr>
          <p:cNvPr id="29" name="Content Placeholder 4" descr="Computer">
            <a:extLst>
              <a:ext uri="{FF2B5EF4-FFF2-40B4-BE49-F238E27FC236}">
                <a16:creationId xmlns:a16="http://schemas.microsoft.com/office/drawing/2014/main" id="{D88136C0-6681-4B10-BCFE-CB9978B93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5381539"/>
            <a:ext cx="914400" cy="914400"/>
          </a:xfrm>
          <a:prstGeom prst="rect">
            <a:avLst/>
          </a:prstGeom>
        </p:spPr>
      </p:pic>
      <p:pic>
        <p:nvPicPr>
          <p:cNvPr id="30" name="Content Placeholder 4" descr="Computer">
            <a:extLst>
              <a:ext uri="{FF2B5EF4-FFF2-40B4-BE49-F238E27FC236}">
                <a16:creationId xmlns:a16="http://schemas.microsoft.com/office/drawing/2014/main" id="{1E84DBC6-2CB9-4FDC-876A-56B19FE2D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3156932"/>
            <a:ext cx="914400" cy="914400"/>
          </a:xfrm>
          <a:prstGeom prst="rect">
            <a:avLst/>
          </a:prstGeom>
        </p:spPr>
      </p:pic>
      <p:pic>
        <p:nvPicPr>
          <p:cNvPr id="31" name="Content Placeholder 4" descr="Computer">
            <a:extLst>
              <a:ext uri="{FF2B5EF4-FFF2-40B4-BE49-F238E27FC236}">
                <a16:creationId xmlns:a16="http://schemas.microsoft.com/office/drawing/2014/main" id="{055AC41F-2CC9-4CED-97C0-DF20EA68B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3156932"/>
            <a:ext cx="914400" cy="914400"/>
          </a:xfrm>
          <a:prstGeom prst="rect">
            <a:avLst/>
          </a:prstGeom>
        </p:spPr>
      </p:pic>
      <p:pic>
        <p:nvPicPr>
          <p:cNvPr id="32" name="Content Placeholder 4" descr="Computer">
            <a:extLst>
              <a:ext uri="{FF2B5EF4-FFF2-40B4-BE49-F238E27FC236}">
                <a16:creationId xmlns:a16="http://schemas.microsoft.com/office/drawing/2014/main" id="{64E07E47-2EF7-4EF8-BF93-501BA6577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3156932"/>
            <a:ext cx="914400" cy="914400"/>
          </a:xfrm>
          <a:prstGeom prst="rect">
            <a:avLst/>
          </a:prstGeom>
        </p:spPr>
      </p:pic>
      <p:pic>
        <p:nvPicPr>
          <p:cNvPr id="33" name="Content Placeholder 4" descr="Computer">
            <a:extLst>
              <a:ext uri="{FF2B5EF4-FFF2-40B4-BE49-F238E27FC236}">
                <a16:creationId xmlns:a16="http://schemas.microsoft.com/office/drawing/2014/main" id="{E95B985A-A7BC-4910-A3EB-5886FF91F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3863514"/>
            <a:ext cx="914400" cy="914400"/>
          </a:xfrm>
          <a:prstGeom prst="rect">
            <a:avLst/>
          </a:prstGeom>
        </p:spPr>
      </p:pic>
      <p:pic>
        <p:nvPicPr>
          <p:cNvPr id="34" name="Content Placeholder 4" descr="Computer">
            <a:extLst>
              <a:ext uri="{FF2B5EF4-FFF2-40B4-BE49-F238E27FC236}">
                <a16:creationId xmlns:a16="http://schemas.microsoft.com/office/drawing/2014/main" id="{F9C37A58-BB88-436F-9FF3-84AF91D1C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3863514"/>
            <a:ext cx="914400" cy="914400"/>
          </a:xfrm>
          <a:prstGeom prst="rect">
            <a:avLst/>
          </a:prstGeom>
        </p:spPr>
      </p:pic>
      <p:pic>
        <p:nvPicPr>
          <p:cNvPr id="35" name="Content Placeholder 4" descr="Computer">
            <a:extLst>
              <a:ext uri="{FF2B5EF4-FFF2-40B4-BE49-F238E27FC236}">
                <a16:creationId xmlns:a16="http://schemas.microsoft.com/office/drawing/2014/main" id="{E6E8A0E9-7DD7-4A7A-BD60-E2C986ECC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3863514"/>
            <a:ext cx="914400" cy="914400"/>
          </a:xfrm>
          <a:prstGeom prst="rect">
            <a:avLst/>
          </a:prstGeom>
        </p:spPr>
      </p:pic>
      <p:pic>
        <p:nvPicPr>
          <p:cNvPr id="36" name="Content Placeholder 4" descr="Computer">
            <a:extLst>
              <a:ext uri="{FF2B5EF4-FFF2-40B4-BE49-F238E27FC236}">
                <a16:creationId xmlns:a16="http://schemas.microsoft.com/office/drawing/2014/main" id="{3F51C8B6-8EA1-4FB6-8FE9-CEB74BD88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4657841"/>
            <a:ext cx="914400" cy="914400"/>
          </a:xfrm>
          <a:prstGeom prst="rect">
            <a:avLst/>
          </a:prstGeom>
        </p:spPr>
      </p:pic>
      <p:pic>
        <p:nvPicPr>
          <p:cNvPr id="37" name="Content Placeholder 4" descr="Computer">
            <a:extLst>
              <a:ext uri="{FF2B5EF4-FFF2-40B4-BE49-F238E27FC236}">
                <a16:creationId xmlns:a16="http://schemas.microsoft.com/office/drawing/2014/main" id="{864662B4-FE8A-44E5-B9EF-236DA30A5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4657841"/>
            <a:ext cx="914400" cy="914400"/>
          </a:xfrm>
          <a:prstGeom prst="rect">
            <a:avLst/>
          </a:prstGeom>
        </p:spPr>
      </p:pic>
      <p:pic>
        <p:nvPicPr>
          <p:cNvPr id="38" name="Content Placeholder 4" descr="Computer">
            <a:extLst>
              <a:ext uri="{FF2B5EF4-FFF2-40B4-BE49-F238E27FC236}">
                <a16:creationId xmlns:a16="http://schemas.microsoft.com/office/drawing/2014/main" id="{CD64E6F2-789D-48D2-8D72-487E97374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4657841"/>
            <a:ext cx="914400" cy="914400"/>
          </a:xfrm>
          <a:prstGeom prst="rect">
            <a:avLst/>
          </a:prstGeom>
        </p:spPr>
      </p:pic>
      <p:pic>
        <p:nvPicPr>
          <p:cNvPr id="39" name="Content Placeholder 4" descr="Computer">
            <a:extLst>
              <a:ext uri="{FF2B5EF4-FFF2-40B4-BE49-F238E27FC236}">
                <a16:creationId xmlns:a16="http://schemas.microsoft.com/office/drawing/2014/main" id="{0B1296A2-075A-4B2D-B278-12D7F5814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5364423"/>
            <a:ext cx="914400" cy="914400"/>
          </a:xfrm>
          <a:prstGeom prst="rect">
            <a:avLst/>
          </a:prstGeom>
        </p:spPr>
      </p:pic>
      <p:pic>
        <p:nvPicPr>
          <p:cNvPr id="40" name="Content Placeholder 4" descr="Computer">
            <a:extLst>
              <a:ext uri="{FF2B5EF4-FFF2-40B4-BE49-F238E27FC236}">
                <a16:creationId xmlns:a16="http://schemas.microsoft.com/office/drawing/2014/main" id="{7A4D4316-7489-485B-A437-B7B93753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5364423"/>
            <a:ext cx="914400" cy="914400"/>
          </a:xfrm>
          <a:prstGeom prst="rect">
            <a:avLst/>
          </a:prstGeom>
        </p:spPr>
      </p:pic>
      <p:pic>
        <p:nvPicPr>
          <p:cNvPr id="41" name="Content Placeholder 4" descr="Computer">
            <a:extLst>
              <a:ext uri="{FF2B5EF4-FFF2-40B4-BE49-F238E27FC236}">
                <a16:creationId xmlns:a16="http://schemas.microsoft.com/office/drawing/2014/main" id="{0015ABB6-EF2C-41F4-8697-73CD84AF8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5364423"/>
            <a:ext cx="914400" cy="914400"/>
          </a:xfrm>
          <a:prstGeom prst="rect">
            <a:avLst/>
          </a:prstGeom>
        </p:spPr>
      </p:pic>
      <p:pic>
        <p:nvPicPr>
          <p:cNvPr id="42" name="Content Placeholder 4" descr="Computer">
            <a:extLst>
              <a:ext uri="{FF2B5EF4-FFF2-40B4-BE49-F238E27FC236}">
                <a16:creationId xmlns:a16="http://schemas.microsoft.com/office/drawing/2014/main" id="{75386887-2ADD-48BD-BA1E-B3E99A5E5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961" y="1285759"/>
            <a:ext cx="914400" cy="914400"/>
          </a:xfrm>
          <a:prstGeom prst="rect">
            <a:avLst/>
          </a:prstGeom>
        </p:spPr>
      </p:pic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63349245-4DDA-47F3-9207-D38E545293C9}"/>
              </a:ext>
            </a:extLst>
          </p:cNvPr>
          <p:cNvSpPr/>
          <p:nvPr/>
        </p:nvSpPr>
        <p:spPr>
          <a:xfrm rot="18523008">
            <a:off x="4511628" y="2425794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Arrow: Left-Right 43">
            <a:extLst>
              <a:ext uri="{FF2B5EF4-FFF2-40B4-BE49-F238E27FC236}">
                <a16:creationId xmlns:a16="http://schemas.microsoft.com/office/drawing/2014/main" id="{31962C4B-08C5-4C8A-9939-53B5A5B540D3}"/>
              </a:ext>
            </a:extLst>
          </p:cNvPr>
          <p:cNvSpPr/>
          <p:nvPr/>
        </p:nvSpPr>
        <p:spPr>
          <a:xfrm>
            <a:off x="6177404" y="1463041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Arrow: Left-Right 44">
            <a:extLst>
              <a:ext uri="{FF2B5EF4-FFF2-40B4-BE49-F238E27FC236}">
                <a16:creationId xmlns:a16="http://schemas.microsoft.com/office/drawing/2014/main" id="{2822F825-D546-4965-B380-F3A5E7756E58}"/>
              </a:ext>
            </a:extLst>
          </p:cNvPr>
          <p:cNvSpPr/>
          <p:nvPr/>
        </p:nvSpPr>
        <p:spPr>
          <a:xfrm rot="13756810">
            <a:off x="5701496" y="2432862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AD6C6B-1045-45AA-B441-57EEEFC37C8E}"/>
              </a:ext>
            </a:extLst>
          </p:cNvPr>
          <p:cNvSpPr txBox="1"/>
          <p:nvPr/>
        </p:nvSpPr>
        <p:spPr>
          <a:xfrm>
            <a:off x="3800578" y="2042098"/>
            <a:ext cx="159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Master</a:t>
            </a:r>
          </a:p>
          <a:p>
            <a:r>
              <a:rPr lang="en-IN" dirty="0"/>
              <a:t>NAME NODE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363ECF-EA69-4E5B-AEC6-04652FCF8438}"/>
              </a:ext>
            </a:extLst>
          </p:cNvPr>
          <p:cNvSpPr txBox="1"/>
          <p:nvPr/>
        </p:nvSpPr>
        <p:spPr>
          <a:xfrm>
            <a:off x="7584159" y="2047859"/>
            <a:ext cx="304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Secondary Master</a:t>
            </a:r>
          </a:p>
          <a:p>
            <a:r>
              <a:rPr lang="en-IN" dirty="0"/>
              <a:t>Secondary Name Node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16C1A7-C789-4FE0-9964-2425451C2CBE}"/>
              </a:ext>
            </a:extLst>
          </p:cNvPr>
          <p:cNvSpPr txBox="1"/>
          <p:nvPr/>
        </p:nvSpPr>
        <p:spPr>
          <a:xfrm>
            <a:off x="2675715" y="2668110"/>
            <a:ext cx="152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Nodes</a:t>
            </a:r>
          </a:p>
          <a:p>
            <a:r>
              <a:rPr lang="en-IN" dirty="0"/>
              <a:t>DATA NODE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6B08C2-2585-4407-99F1-CAF5DF5B9113}"/>
              </a:ext>
            </a:extLst>
          </p:cNvPr>
          <p:cNvSpPr/>
          <p:nvPr/>
        </p:nvSpPr>
        <p:spPr>
          <a:xfrm>
            <a:off x="8327976" y="2754441"/>
            <a:ext cx="15279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Nodes</a:t>
            </a:r>
          </a:p>
          <a:p>
            <a:r>
              <a:rPr lang="en-IN" dirty="0"/>
              <a:t>DATA NODE</a:t>
            </a:r>
          </a:p>
        </p:txBody>
      </p:sp>
    </p:spTree>
    <p:extLst>
      <p:ext uri="{BB962C8B-B14F-4D97-AF65-F5344CB8AC3E}">
        <p14:creationId xmlns:p14="http://schemas.microsoft.com/office/powerpoint/2010/main" val="1348424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D306-CE8D-40AC-8CF2-2594F68B5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F1472-895F-4A12-AD61-957944AC7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node</a:t>
            </a:r>
          </a:p>
          <a:p>
            <a:r>
              <a:rPr lang="en-US" dirty="0"/>
              <a:t>Data node</a:t>
            </a:r>
          </a:p>
          <a:p>
            <a:r>
              <a:rPr lang="en-US" dirty="0"/>
              <a:t>Secondary Name node</a:t>
            </a:r>
          </a:p>
          <a:p>
            <a:r>
              <a:rPr lang="en-US" dirty="0"/>
              <a:t>Resource Manager</a:t>
            </a:r>
          </a:p>
          <a:p>
            <a:r>
              <a:rPr lang="en-US" dirty="0"/>
              <a:t>Node Manager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1813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E502-20DA-4D44-874B-D2C54D346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8F0B-C8D7-4777-B6EC-625C00FF3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are 2 versions of Mapreduce will be there</a:t>
            </a:r>
          </a:p>
          <a:p>
            <a:pPr lvl="1"/>
            <a:r>
              <a:rPr lang="en-IN" dirty="0"/>
              <a:t>1.0</a:t>
            </a:r>
          </a:p>
          <a:p>
            <a:pPr lvl="1"/>
            <a:r>
              <a:rPr lang="en-IN" dirty="0"/>
              <a:t>2.0</a:t>
            </a:r>
          </a:p>
          <a:p>
            <a:r>
              <a:rPr lang="en-IN" dirty="0"/>
              <a:t>In 1.0 Version </a:t>
            </a:r>
          </a:p>
          <a:p>
            <a:r>
              <a:rPr lang="en-US" dirty="0"/>
              <a:t>Job Tracker - &gt; MapReduce Master Daemon</a:t>
            </a:r>
          </a:p>
          <a:p>
            <a:r>
              <a:rPr lang="en-US" dirty="0"/>
              <a:t>Task Tracker -&gt; MapReduce Slave Daemon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1975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B359-EE66-43D0-96BE-E54986DF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1.0 MapReduce</a:t>
            </a:r>
          </a:p>
        </p:txBody>
      </p:sp>
      <p:pic>
        <p:nvPicPr>
          <p:cNvPr id="5" name="Content Placeholder 4" descr="Computer">
            <a:extLst>
              <a:ext uri="{FF2B5EF4-FFF2-40B4-BE49-F238E27FC236}">
                <a16:creationId xmlns:a16="http://schemas.microsoft.com/office/drawing/2014/main" id="{178C6A89-38E9-4731-A9FC-276C4E1F2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1292139"/>
            <a:ext cx="914400" cy="914400"/>
          </a:xfrm>
        </p:spPr>
      </p:pic>
      <p:pic>
        <p:nvPicPr>
          <p:cNvPr id="6" name="Content Placeholder 4" descr="Computer">
            <a:extLst>
              <a:ext uri="{FF2B5EF4-FFF2-40B4-BE49-F238E27FC236}">
                <a16:creationId xmlns:a16="http://schemas.microsoft.com/office/drawing/2014/main" id="{63DEE820-9F87-4757-BE76-42EB86704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3174048"/>
            <a:ext cx="914400" cy="914400"/>
          </a:xfrm>
          <a:prstGeom prst="rect">
            <a:avLst/>
          </a:prstGeom>
        </p:spPr>
      </p:pic>
      <p:pic>
        <p:nvPicPr>
          <p:cNvPr id="7" name="Content Placeholder 4" descr="Computer">
            <a:extLst>
              <a:ext uri="{FF2B5EF4-FFF2-40B4-BE49-F238E27FC236}">
                <a16:creationId xmlns:a16="http://schemas.microsoft.com/office/drawing/2014/main" id="{96167B67-0491-4B07-B19E-CCFCC9716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3174048"/>
            <a:ext cx="914400" cy="914400"/>
          </a:xfrm>
          <a:prstGeom prst="rect">
            <a:avLst/>
          </a:prstGeom>
        </p:spPr>
      </p:pic>
      <p:pic>
        <p:nvPicPr>
          <p:cNvPr id="8" name="Content Placeholder 4" descr="Computer">
            <a:extLst>
              <a:ext uri="{FF2B5EF4-FFF2-40B4-BE49-F238E27FC236}">
                <a16:creationId xmlns:a16="http://schemas.microsoft.com/office/drawing/2014/main" id="{44B31B73-83A5-42A0-972B-1057314A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3174048"/>
            <a:ext cx="914400" cy="914400"/>
          </a:xfrm>
          <a:prstGeom prst="rect">
            <a:avLst/>
          </a:prstGeom>
        </p:spPr>
      </p:pic>
      <p:pic>
        <p:nvPicPr>
          <p:cNvPr id="9" name="Content Placeholder 4" descr="Computer">
            <a:extLst>
              <a:ext uri="{FF2B5EF4-FFF2-40B4-BE49-F238E27FC236}">
                <a16:creationId xmlns:a16="http://schemas.microsoft.com/office/drawing/2014/main" id="{395A7D2C-11C7-4881-8212-746AFFE50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3174048"/>
            <a:ext cx="914400" cy="914400"/>
          </a:xfrm>
          <a:prstGeom prst="rect">
            <a:avLst/>
          </a:prstGeom>
        </p:spPr>
      </p:pic>
      <p:pic>
        <p:nvPicPr>
          <p:cNvPr id="10" name="Content Placeholder 4" descr="Computer">
            <a:extLst>
              <a:ext uri="{FF2B5EF4-FFF2-40B4-BE49-F238E27FC236}">
                <a16:creationId xmlns:a16="http://schemas.microsoft.com/office/drawing/2014/main" id="{59772ABE-FF80-42E4-BEB0-F36151C80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3174048"/>
            <a:ext cx="914400" cy="914400"/>
          </a:xfrm>
          <a:prstGeom prst="rect">
            <a:avLst/>
          </a:prstGeom>
        </p:spPr>
      </p:pic>
      <p:pic>
        <p:nvPicPr>
          <p:cNvPr id="11" name="Content Placeholder 4" descr="Computer">
            <a:extLst>
              <a:ext uri="{FF2B5EF4-FFF2-40B4-BE49-F238E27FC236}">
                <a16:creationId xmlns:a16="http://schemas.microsoft.com/office/drawing/2014/main" id="{52158723-B8FE-4932-A415-EAA9A797F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3174048"/>
            <a:ext cx="914400" cy="914400"/>
          </a:xfrm>
          <a:prstGeom prst="rect">
            <a:avLst/>
          </a:prstGeom>
        </p:spPr>
      </p:pic>
      <p:pic>
        <p:nvPicPr>
          <p:cNvPr id="12" name="Content Placeholder 4" descr="Computer">
            <a:extLst>
              <a:ext uri="{FF2B5EF4-FFF2-40B4-BE49-F238E27FC236}">
                <a16:creationId xmlns:a16="http://schemas.microsoft.com/office/drawing/2014/main" id="{A9F22F6B-3CEC-4A91-B871-0578016E8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3880630"/>
            <a:ext cx="914400" cy="914400"/>
          </a:xfrm>
          <a:prstGeom prst="rect">
            <a:avLst/>
          </a:prstGeom>
        </p:spPr>
      </p:pic>
      <p:pic>
        <p:nvPicPr>
          <p:cNvPr id="13" name="Content Placeholder 4" descr="Computer">
            <a:extLst>
              <a:ext uri="{FF2B5EF4-FFF2-40B4-BE49-F238E27FC236}">
                <a16:creationId xmlns:a16="http://schemas.microsoft.com/office/drawing/2014/main" id="{274DE170-6A9D-41B7-ADB5-BD2FE8175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3880630"/>
            <a:ext cx="914400" cy="914400"/>
          </a:xfrm>
          <a:prstGeom prst="rect">
            <a:avLst/>
          </a:prstGeom>
        </p:spPr>
      </p:pic>
      <p:pic>
        <p:nvPicPr>
          <p:cNvPr id="14" name="Content Placeholder 4" descr="Computer">
            <a:extLst>
              <a:ext uri="{FF2B5EF4-FFF2-40B4-BE49-F238E27FC236}">
                <a16:creationId xmlns:a16="http://schemas.microsoft.com/office/drawing/2014/main" id="{E263D344-0510-4C21-8BE1-0DACD8474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3880630"/>
            <a:ext cx="914400" cy="914400"/>
          </a:xfrm>
          <a:prstGeom prst="rect">
            <a:avLst/>
          </a:prstGeom>
        </p:spPr>
      </p:pic>
      <p:pic>
        <p:nvPicPr>
          <p:cNvPr id="15" name="Content Placeholder 4" descr="Computer">
            <a:extLst>
              <a:ext uri="{FF2B5EF4-FFF2-40B4-BE49-F238E27FC236}">
                <a16:creationId xmlns:a16="http://schemas.microsoft.com/office/drawing/2014/main" id="{6098679D-0630-487F-AAFB-3755CE553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3880630"/>
            <a:ext cx="914400" cy="914400"/>
          </a:xfrm>
          <a:prstGeom prst="rect">
            <a:avLst/>
          </a:prstGeom>
        </p:spPr>
      </p:pic>
      <p:pic>
        <p:nvPicPr>
          <p:cNvPr id="16" name="Content Placeholder 4" descr="Computer">
            <a:extLst>
              <a:ext uri="{FF2B5EF4-FFF2-40B4-BE49-F238E27FC236}">
                <a16:creationId xmlns:a16="http://schemas.microsoft.com/office/drawing/2014/main" id="{B277448D-32D0-442E-8B04-C8B74A48E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3880630"/>
            <a:ext cx="914400" cy="914400"/>
          </a:xfrm>
          <a:prstGeom prst="rect">
            <a:avLst/>
          </a:prstGeom>
        </p:spPr>
      </p:pic>
      <p:pic>
        <p:nvPicPr>
          <p:cNvPr id="17" name="Content Placeholder 4" descr="Computer">
            <a:extLst>
              <a:ext uri="{FF2B5EF4-FFF2-40B4-BE49-F238E27FC236}">
                <a16:creationId xmlns:a16="http://schemas.microsoft.com/office/drawing/2014/main" id="{CC7A66F5-9D43-44E9-A8E8-589572ADF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3880630"/>
            <a:ext cx="914400" cy="914400"/>
          </a:xfrm>
          <a:prstGeom prst="rect">
            <a:avLst/>
          </a:prstGeom>
        </p:spPr>
      </p:pic>
      <p:pic>
        <p:nvPicPr>
          <p:cNvPr id="18" name="Content Placeholder 4" descr="Computer">
            <a:extLst>
              <a:ext uri="{FF2B5EF4-FFF2-40B4-BE49-F238E27FC236}">
                <a16:creationId xmlns:a16="http://schemas.microsoft.com/office/drawing/2014/main" id="{E7E2AEA0-310F-48AB-A677-29D5FA0F1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4674957"/>
            <a:ext cx="914400" cy="914400"/>
          </a:xfrm>
          <a:prstGeom prst="rect">
            <a:avLst/>
          </a:prstGeom>
        </p:spPr>
      </p:pic>
      <p:pic>
        <p:nvPicPr>
          <p:cNvPr id="19" name="Content Placeholder 4" descr="Computer">
            <a:extLst>
              <a:ext uri="{FF2B5EF4-FFF2-40B4-BE49-F238E27FC236}">
                <a16:creationId xmlns:a16="http://schemas.microsoft.com/office/drawing/2014/main" id="{904AC802-7E94-4BD2-BAB2-6E491BABE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4674957"/>
            <a:ext cx="914400" cy="914400"/>
          </a:xfrm>
          <a:prstGeom prst="rect">
            <a:avLst/>
          </a:prstGeom>
        </p:spPr>
      </p:pic>
      <p:pic>
        <p:nvPicPr>
          <p:cNvPr id="20" name="Content Placeholder 4" descr="Computer">
            <a:extLst>
              <a:ext uri="{FF2B5EF4-FFF2-40B4-BE49-F238E27FC236}">
                <a16:creationId xmlns:a16="http://schemas.microsoft.com/office/drawing/2014/main" id="{B83EA4B7-4CF4-45E2-83E0-D778E1688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4674957"/>
            <a:ext cx="914400" cy="914400"/>
          </a:xfrm>
          <a:prstGeom prst="rect">
            <a:avLst/>
          </a:prstGeom>
        </p:spPr>
      </p:pic>
      <p:pic>
        <p:nvPicPr>
          <p:cNvPr id="21" name="Content Placeholder 4" descr="Computer">
            <a:extLst>
              <a:ext uri="{FF2B5EF4-FFF2-40B4-BE49-F238E27FC236}">
                <a16:creationId xmlns:a16="http://schemas.microsoft.com/office/drawing/2014/main" id="{68CFDC16-8FDF-4A73-8F5F-1ED66E53D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4674957"/>
            <a:ext cx="914400" cy="914400"/>
          </a:xfrm>
          <a:prstGeom prst="rect">
            <a:avLst/>
          </a:prstGeom>
        </p:spPr>
      </p:pic>
      <p:pic>
        <p:nvPicPr>
          <p:cNvPr id="22" name="Content Placeholder 4" descr="Computer">
            <a:extLst>
              <a:ext uri="{FF2B5EF4-FFF2-40B4-BE49-F238E27FC236}">
                <a16:creationId xmlns:a16="http://schemas.microsoft.com/office/drawing/2014/main" id="{46A70C2C-0C29-49F5-AFDA-86B8C1716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4674957"/>
            <a:ext cx="914400" cy="914400"/>
          </a:xfrm>
          <a:prstGeom prst="rect">
            <a:avLst/>
          </a:prstGeom>
        </p:spPr>
      </p:pic>
      <p:pic>
        <p:nvPicPr>
          <p:cNvPr id="23" name="Content Placeholder 4" descr="Computer">
            <a:extLst>
              <a:ext uri="{FF2B5EF4-FFF2-40B4-BE49-F238E27FC236}">
                <a16:creationId xmlns:a16="http://schemas.microsoft.com/office/drawing/2014/main" id="{EF5B0B44-6784-4C91-96DE-F3BDE41F2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4674957"/>
            <a:ext cx="914400" cy="914400"/>
          </a:xfrm>
          <a:prstGeom prst="rect">
            <a:avLst/>
          </a:prstGeom>
        </p:spPr>
      </p:pic>
      <p:pic>
        <p:nvPicPr>
          <p:cNvPr id="24" name="Content Placeholder 4" descr="Computer">
            <a:extLst>
              <a:ext uri="{FF2B5EF4-FFF2-40B4-BE49-F238E27FC236}">
                <a16:creationId xmlns:a16="http://schemas.microsoft.com/office/drawing/2014/main" id="{0DD30197-EA7A-4694-93A8-204B3B5D0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5381539"/>
            <a:ext cx="914400" cy="914400"/>
          </a:xfrm>
          <a:prstGeom prst="rect">
            <a:avLst/>
          </a:prstGeom>
        </p:spPr>
      </p:pic>
      <p:pic>
        <p:nvPicPr>
          <p:cNvPr id="25" name="Content Placeholder 4" descr="Computer">
            <a:extLst>
              <a:ext uri="{FF2B5EF4-FFF2-40B4-BE49-F238E27FC236}">
                <a16:creationId xmlns:a16="http://schemas.microsoft.com/office/drawing/2014/main" id="{BAF11E05-9C71-4DC6-96AF-AE7202A7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5381539"/>
            <a:ext cx="914400" cy="914400"/>
          </a:xfrm>
          <a:prstGeom prst="rect">
            <a:avLst/>
          </a:prstGeom>
        </p:spPr>
      </p:pic>
      <p:pic>
        <p:nvPicPr>
          <p:cNvPr id="26" name="Content Placeholder 4" descr="Computer">
            <a:extLst>
              <a:ext uri="{FF2B5EF4-FFF2-40B4-BE49-F238E27FC236}">
                <a16:creationId xmlns:a16="http://schemas.microsoft.com/office/drawing/2014/main" id="{17E7E511-5121-4671-AAF9-8CB8ACB8F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5381539"/>
            <a:ext cx="914400" cy="914400"/>
          </a:xfrm>
          <a:prstGeom prst="rect">
            <a:avLst/>
          </a:prstGeom>
        </p:spPr>
      </p:pic>
      <p:pic>
        <p:nvPicPr>
          <p:cNvPr id="27" name="Content Placeholder 4" descr="Computer">
            <a:extLst>
              <a:ext uri="{FF2B5EF4-FFF2-40B4-BE49-F238E27FC236}">
                <a16:creationId xmlns:a16="http://schemas.microsoft.com/office/drawing/2014/main" id="{61B67CEC-4A83-4B57-B224-DA731E77D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5381539"/>
            <a:ext cx="914400" cy="914400"/>
          </a:xfrm>
          <a:prstGeom prst="rect">
            <a:avLst/>
          </a:prstGeom>
        </p:spPr>
      </p:pic>
      <p:pic>
        <p:nvPicPr>
          <p:cNvPr id="28" name="Content Placeholder 4" descr="Computer">
            <a:extLst>
              <a:ext uri="{FF2B5EF4-FFF2-40B4-BE49-F238E27FC236}">
                <a16:creationId xmlns:a16="http://schemas.microsoft.com/office/drawing/2014/main" id="{EFC297C9-86D9-4959-A179-CBB929B93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5381539"/>
            <a:ext cx="914400" cy="914400"/>
          </a:xfrm>
          <a:prstGeom prst="rect">
            <a:avLst/>
          </a:prstGeom>
        </p:spPr>
      </p:pic>
      <p:pic>
        <p:nvPicPr>
          <p:cNvPr id="29" name="Content Placeholder 4" descr="Computer">
            <a:extLst>
              <a:ext uri="{FF2B5EF4-FFF2-40B4-BE49-F238E27FC236}">
                <a16:creationId xmlns:a16="http://schemas.microsoft.com/office/drawing/2014/main" id="{D88136C0-6681-4B10-BCFE-CB9978B93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5381539"/>
            <a:ext cx="914400" cy="914400"/>
          </a:xfrm>
          <a:prstGeom prst="rect">
            <a:avLst/>
          </a:prstGeom>
        </p:spPr>
      </p:pic>
      <p:pic>
        <p:nvPicPr>
          <p:cNvPr id="30" name="Content Placeholder 4" descr="Computer">
            <a:extLst>
              <a:ext uri="{FF2B5EF4-FFF2-40B4-BE49-F238E27FC236}">
                <a16:creationId xmlns:a16="http://schemas.microsoft.com/office/drawing/2014/main" id="{1E84DBC6-2CB9-4FDC-876A-56B19FE2D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3156932"/>
            <a:ext cx="914400" cy="914400"/>
          </a:xfrm>
          <a:prstGeom prst="rect">
            <a:avLst/>
          </a:prstGeom>
        </p:spPr>
      </p:pic>
      <p:pic>
        <p:nvPicPr>
          <p:cNvPr id="31" name="Content Placeholder 4" descr="Computer">
            <a:extLst>
              <a:ext uri="{FF2B5EF4-FFF2-40B4-BE49-F238E27FC236}">
                <a16:creationId xmlns:a16="http://schemas.microsoft.com/office/drawing/2014/main" id="{055AC41F-2CC9-4CED-97C0-DF20EA68B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3156932"/>
            <a:ext cx="914400" cy="914400"/>
          </a:xfrm>
          <a:prstGeom prst="rect">
            <a:avLst/>
          </a:prstGeom>
        </p:spPr>
      </p:pic>
      <p:pic>
        <p:nvPicPr>
          <p:cNvPr id="32" name="Content Placeholder 4" descr="Computer">
            <a:extLst>
              <a:ext uri="{FF2B5EF4-FFF2-40B4-BE49-F238E27FC236}">
                <a16:creationId xmlns:a16="http://schemas.microsoft.com/office/drawing/2014/main" id="{64E07E47-2EF7-4EF8-BF93-501BA6577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3156932"/>
            <a:ext cx="914400" cy="914400"/>
          </a:xfrm>
          <a:prstGeom prst="rect">
            <a:avLst/>
          </a:prstGeom>
        </p:spPr>
      </p:pic>
      <p:pic>
        <p:nvPicPr>
          <p:cNvPr id="33" name="Content Placeholder 4" descr="Computer">
            <a:extLst>
              <a:ext uri="{FF2B5EF4-FFF2-40B4-BE49-F238E27FC236}">
                <a16:creationId xmlns:a16="http://schemas.microsoft.com/office/drawing/2014/main" id="{E95B985A-A7BC-4910-A3EB-5886FF91F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3863514"/>
            <a:ext cx="914400" cy="914400"/>
          </a:xfrm>
          <a:prstGeom prst="rect">
            <a:avLst/>
          </a:prstGeom>
        </p:spPr>
      </p:pic>
      <p:pic>
        <p:nvPicPr>
          <p:cNvPr id="34" name="Content Placeholder 4" descr="Computer">
            <a:extLst>
              <a:ext uri="{FF2B5EF4-FFF2-40B4-BE49-F238E27FC236}">
                <a16:creationId xmlns:a16="http://schemas.microsoft.com/office/drawing/2014/main" id="{F9C37A58-BB88-436F-9FF3-84AF91D1C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3863514"/>
            <a:ext cx="914400" cy="914400"/>
          </a:xfrm>
          <a:prstGeom prst="rect">
            <a:avLst/>
          </a:prstGeom>
        </p:spPr>
      </p:pic>
      <p:pic>
        <p:nvPicPr>
          <p:cNvPr id="35" name="Content Placeholder 4" descr="Computer">
            <a:extLst>
              <a:ext uri="{FF2B5EF4-FFF2-40B4-BE49-F238E27FC236}">
                <a16:creationId xmlns:a16="http://schemas.microsoft.com/office/drawing/2014/main" id="{E6E8A0E9-7DD7-4A7A-BD60-E2C986ECC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3863514"/>
            <a:ext cx="914400" cy="914400"/>
          </a:xfrm>
          <a:prstGeom prst="rect">
            <a:avLst/>
          </a:prstGeom>
        </p:spPr>
      </p:pic>
      <p:pic>
        <p:nvPicPr>
          <p:cNvPr id="36" name="Content Placeholder 4" descr="Computer">
            <a:extLst>
              <a:ext uri="{FF2B5EF4-FFF2-40B4-BE49-F238E27FC236}">
                <a16:creationId xmlns:a16="http://schemas.microsoft.com/office/drawing/2014/main" id="{3F51C8B6-8EA1-4FB6-8FE9-CEB74BD88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4657841"/>
            <a:ext cx="914400" cy="914400"/>
          </a:xfrm>
          <a:prstGeom prst="rect">
            <a:avLst/>
          </a:prstGeom>
        </p:spPr>
      </p:pic>
      <p:pic>
        <p:nvPicPr>
          <p:cNvPr id="37" name="Content Placeholder 4" descr="Computer">
            <a:extLst>
              <a:ext uri="{FF2B5EF4-FFF2-40B4-BE49-F238E27FC236}">
                <a16:creationId xmlns:a16="http://schemas.microsoft.com/office/drawing/2014/main" id="{864662B4-FE8A-44E5-B9EF-236DA30A5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4657841"/>
            <a:ext cx="914400" cy="914400"/>
          </a:xfrm>
          <a:prstGeom prst="rect">
            <a:avLst/>
          </a:prstGeom>
        </p:spPr>
      </p:pic>
      <p:pic>
        <p:nvPicPr>
          <p:cNvPr id="38" name="Content Placeholder 4" descr="Computer">
            <a:extLst>
              <a:ext uri="{FF2B5EF4-FFF2-40B4-BE49-F238E27FC236}">
                <a16:creationId xmlns:a16="http://schemas.microsoft.com/office/drawing/2014/main" id="{CD64E6F2-789D-48D2-8D72-487E97374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4657841"/>
            <a:ext cx="914400" cy="914400"/>
          </a:xfrm>
          <a:prstGeom prst="rect">
            <a:avLst/>
          </a:prstGeom>
        </p:spPr>
      </p:pic>
      <p:pic>
        <p:nvPicPr>
          <p:cNvPr id="39" name="Content Placeholder 4" descr="Computer">
            <a:extLst>
              <a:ext uri="{FF2B5EF4-FFF2-40B4-BE49-F238E27FC236}">
                <a16:creationId xmlns:a16="http://schemas.microsoft.com/office/drawing/2014/main" id="{0B1296A2-075A-4B2D-B278-12D7F5814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5364423"/>
            <a:ext cx="914400" cy="914400"/>
          </a:xfrm>
          <a:prstGeom prst="rect">
            <a:avLst/>
          </a:prstGeom>
        </p:spPr>
      </p:pic>
      <p:pic>
        <p:nvPicPr>
          <p:cNvPr id="40" name="Content Placeholder 4" descr="Computer">
            <a:extLst>
              <a:ext uri="{FF2B5EF4-FFF2-40B4-BE49-F238E27FC236}">
                <a16:creationId xmlns:a16="http://schemas.microsoft.com/office/drawing/2014/main" id="{7A4D4316-7489-485B-A437-B7B93753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5364423"/>
            <a:ext cx="914400" cy="914400"/>
          </a:xfrm>
          <a:prstGeom prst="rect">
            <a:avLst/>
          </a:prstGeom>
        </p:spPr>
      </p:pic>
      <p:pic>
        <p:nvPicPr>
          <p:cNvPr id="41" name="Content Placeholder 4" descr="Computer">
            <a:extLst>
              <a:ext uri="{FF2B5EF4-FFF2-40B4-BE49-F238E27FC236}">
                <a16:creationId xmlns:a16="http://schemas.microsoft.com/office/drawing/2014/main" id="{0015ABB6-EF2C-41F4-8697-73CD84AF8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5364423"/>
            <a:ext cx="914400" cy="914400"/>
          </a:xfrm>
          <a:prstGeom prst="rect">
            <a:avLst/>
          </a:prstGeom>
        </p:spPr>
      </p:pic>
      <p:pic>
        <p:nvPicPr>
          <p:cNvPr id="42" name="Content Placeholder 4" descr="Computer">
            <a:extLst>
              <a:ext uri="{FF2B5EF4-FFF2-40B4-BE49-F238E27FC236}">
                <a16:creationId xmlns:a16="http://schemas.microsoft.com/office/drawing/2014/main" id="{75386887-2ADD-48BD-BA1E-B3E99A5E5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961" y="1285759"/>
            <a:ext cx="914400" cy="914400"/>
          </a:xfrm>
          <a:prstGeom prst="rect">
            <a:avLst/>
          </a:prstGeom>
        </p:spPr>
      </p:pic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63349245-4DDA-47F3-9207-D38E545293C9}"/>
              </a:ext>
            </a:extLst>
          </p:cNvPr>
          <p:cNvSpPr/>
          <p:nvPr/>
        </p:nvSpPr>
        <p:spPr>
          <a:xfrm rot="18523008">
            <a:off x="4511628" y="2425794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Arrow: Left-Right 43">
            <a:extLst>
              <a:ext uri="{FF2B5EF4-FFF2-40B4-BE49-F238E27FC236}">
                <a16:creationId xmlns:a16="http://schemas.microsoft.com/office/drawing/2014/main" id="{31962C4B-08C5-4C8A-9939-53B5A5B540D3}"/>
              </a:ext>
            </a:extLst>
          </p:cNvPr>
          <p:cNvSpPr/>
          <p:nvPr/>
        </p:nvSpPr>
        <p:spPr>
          <a:xfrm>
            <a:off x="6177404" y="1463041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Arrow: Left-Right 44">
            <a:extLst>
              <a:ext uri="{FF2B5EF4-FFF2-40B4-BE49-F238E27FC236}">
                <a16:creationId xmlns:a16="http://schemas.microsoft.com/office/drawing/2014/main" id="{2822F825-D546-4965-B380-F3A5E7756E58}"/>
              </a:ext>
            </a:extLst>
          </p:cNvPr>
          <p:cNvSpPr/>
          <p:nvPr/>
        </p:nvSpPr>
        <p:spPr>
          <a:xfrm rot="13756810">
            <a:off x="5701496" y="2432862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AD6C6B-1045-45AA-B441-57EEEFC37C8E}"/>
              </a:ext>
            </a:extLst>
          </p:cNvPr>
          <p:cNvSpPr txBox="1"/>
          <p:nvPr/>
        </p:nvSpPr>
        <p:spPr>
          <a:xfrm>
            <a:off x="3800578" y="2042098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Master</a:t>
            </a:r>
          </a:p>
          <a:p>
            <a:r>
              <a:rPr lang="en-IN" dirty="0"/>
              <a:t>Job Tracker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363ECF-EA69-4E5B-AEC6-04652FCF8438}"/>
              </a:ext>
            </a:extLst>
          </p:cNvPr>
          <p:cNvSpPr txBox="1"/>
          <p:nvPr/>
        </p:nvSpPr>
        <p:spPr>
          <a:xfrm>
            <a:off x="7584159" y="2047859"/>
            <a:ext cx="304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Secondary Master</a:t>
            </a:r>
          </a:p>
          <a:p>
            <a:r>
              <a:rPr lang="en-IN" dirty="0"/>
              <a:t>Secondary Name Node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16C1A7-C789-4FE0-9964-2425451C2CBE}"/>
              </a:ext>
            </a:extLst>
          </p:cNvPr>
          <p:cNvSpPr txBox="1"/>
          <p:nvPr/>
        </p:nvSpPr>
        <p:spPr>
          <a:xfrm>
            <a:off x="2675715" y="2668110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Nodes</a:t>
            </a:r>
          </a:p>
          <a:p>
            <a:r>
              <a:rPr lang="en-IN" dirty="0"/>
              <a:t>Task Tracker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6B08C2-2585-4407-99F1-CAF5DF5B9113}"/>
              </a:ext>
            </a:extLst>
          </p:cNvPr>
          <p:cNvSpPr/>
          <p:nvPr/>
        </p:nvSpPr>
        <p:spPr>
          <a:xfrm>
            <a:off x="8327976" y="2754441"/>
            <a:ext cx="15167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Nodes</a:t>
            </a:r>
          </a:p>
          <a:p>
            <a:r>
              <a:rPr lang="en-IN" dirty="0"/>
              <a:t>Task Tracker</a:t>
            </a:r>
          </a:p>
        </p:txBody>
      </p:sp>
    </p:spTree>
    <p:extLst>
      <p:ext uri="{BB962C8B-B14F-4D97-AF65-F5344CB8AC3E}">
        <p14:creationId xmlns:p14="http://schemas.microsoft.com/office/powerpoint/2010/main" val="2864986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F4E8-7B45-46AF-8A3A-9A5F50E8F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9DCEFF-C87D-4C40-B697-C9DA81DA2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756" cy="6858000"/>
          </a:xfrm>
        </p:spPr>
      </p:pic>
    </p:spTree>
    <p:extLst>
      <p:ext uri="{BB962C8B-B14F-4D97-AF65-F5344CB8AC3E}">
        <p14:creationId xmlns:p14="http://schemas.microsoft.com/office/powerpoint/2010/main" val="199175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E741-D058-40C1-A24C-273F1AA8E6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HDFS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588EC3-C7EB-4522-9251-63B287E33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Karthick Selvam</a:t>
            </a:r>
          </a:p>
        </p:txBody>
      </p:sp>
    </p:spTree>
    <p:extLst>
      <p:ext uri="{BB962C8B-B14F-4D97-AF65-F5344CB8AC3E}">
        <p14:creationId xmlns:p14="http://schemas.microsoft.com/office/powerpoint/2010/main" val="2132236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0CA5-DFED-4E25-AD1E-38B6B057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F40692-9029-4C6B-9905-F2AA30166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" y="0"/>
            <a:ext cx="12187590" cy="6858000"/>
          </a:xfrm>
        </p:spPr>
      </p:pic>
    </p:spTree>
    <p:extLst>
      <p:ext uri="{BB962C8B-B14F-4D97-AF65-F5344CB8AC3E}">
        <p14:creationId xmlns:p14="http://schemas.microsoft.com/office/powerpoint/2010/main" val="3851496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B7D3-0F0D-4551-8E06-954DDA2FB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52608-3ECC-4B17-AA4E-89977484E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HDFS architecture will serve the request by block by block(Block based storage)</a:t>
            </a:r>
          </a:p>
          <a:p>
            <a:r>
              <a:rPr lang="en-IN" dirty="0"/>
              <a:t>Hdfs 1.0 default block size is 64 MB</a:t>
            </a:r>
          </a:p>
          <a:p>
            <a:r>
              <a:rPr lang="en-IN" dirty="0"/>
              <a:t>Hdfs 2.0 default block size is 128 MB</a:t>
            </a:r>
          </a:p>
        </p:txBody>
      </p:sp>
    </p:spTree>
    <p:extLst>
      <p:ext uri="{BB962C8B-B14F-4D97-AF65-F5344CB8AC3E}">
        <p14:creationId xmlns:p14="http://schemas.microsoft.com/office/powerpoint/2010/main" val="2788770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961B-AFF0-4822-B139-A16AFEA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A678B-FA8C-4893-B9EB-D53F273A2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Oct 2003: Google File system paper published </a:t>
            </a:r>
          </a:p>
          <a:p>
            <a:r>
              <a:rPr lang="en-IN" dirty="0"/>
              <a:t>Dec 2004: Jeffrey Dean &amp; Sanjay Ghemawat from Google published MapReduce paper called “MapReduce: Simplified Data Processing on Large Clusters” </a:t>
            </a:r>
          </a:p>
          <a:p>
            <a:r>
              <a:rPr lang="en-IN" dirty="0"/>
              <a:t>Jan 2006: Above MapReduce Paper inspired Doug cutting, a yahoo employee then to develop an open source implementation of MapReduce framework </a:t>
            </a:r>
          </a:p>
          <a:p>
            <a:r>
              <a:rPr lang="en-IN" dirty="0"/>
              <a:t>Jan 2006: Hadoop subproject created as extension of Apache Nutch project, created by Doug Cutting. </a:t>
            </a:r>
          </a:p>
          <a:p>
            <a:r>
              <a:rPr lang="en-IN" dirty="0"/>
              <a:t>Apr 2006: Hadoop 0.1.0 released </a:t>
            </a:r>
          </a:p>
          <a:p>
            <a:r>
              <a:rPr lang="en-IN" dirty="0"/>
              <a:t>May 2006: Yahoo deploys 300 machine Hadoop cluster </a:t>
            </a:r>
          </a:p>
          <a:p>
            <a:r>
              <a:rPr lang="en-IN" dirty="0"/>
              <a:t>2008: Cloudera, one of the major distributor of Hadoop founded</a:t>
            </a:r>
          </a:p>
        </p:txBody>
      </p:sp>
    </p:spTree>
    <p:extLst>
      <p:ext uri="{BB962C8B-B14F-4D97-AF65-F5344CB8AC3E}">
        <p14:creationId xmlns:p14="http://schemas.microsoft.com/office/powerpoint/2010/main" val="3158756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0769D-C09A-4442-ACDB-7B27AD725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5C8908D-7C1F-4314-806B-DD4CA1A2B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219"/>
            <a:ext cx="12192000" cy="6868219"/>
          </a:xfrm>
        </p:spPr>
      </p:pic>
    </p:spTree>
    <p:extLst>
      <p:ext uri="{BB962C8B-B14F-4D97-AF65-F5344CB8AC3E}">
        <p14:creationId xmlns:p14="http://schemas.microsoft.com/office/powerpoint/2010/main" val="2497968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57CD-9478-4D0E-BB10-75E69578D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FAD15-01A2-4B8F-8C23-A4AF6C9C1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" y="0"/>
            <a:ext cx="12187590" cy="6858000"/>
          </a:xfrm>
        </p:spPr>
      </p:pic>
    </p:spTree>
    <p:extLst>
      <p:ext uri="{BB962C8B-B14F-4D97-AF65-F5344CB8AC3E}">
        <p14:creationId xmlns:p14="http://schemas.microsoft.com/office/powerpoint/2010/main" val="691637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74826-3EFE-4985-86F0-CA9F5B265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8CEAC-4592-449B-B9E5-A2E581567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73377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6B9BE-F1E4-4FB1-9D0F-2CE12131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DA5080-C8A9-4EDF-A69C-CCE162043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96446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6565-0C46-4C3B-A59C-1E7EF3DF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80F3E-B30A-481B-8E51-4C00E69A7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Apr 2007: Yahoo runs 2 clusters of 1,000 machines </a:t>
            </a:r>
          </a:p>
          <a:p>
            <a:r>
              <a:rPr lang="en-IN" dirty="0"/>
              <a:t>Jul 2008: Hadoop wins Terabyte sort benchmark (1st time a Java program won this competition) </a:t>
            </a:r>
          </a:p>
          <a:p>
            <a:r>
              <a:rPr lang="en-IN" dirty="0"/>
              <a:t>Jun 2010: Yahoo 4,000 nodes/70 petabytes </a:t>
            </a:r>
          </a:p>
          <a:p>
            <a:r>
              <a:rPr lang="en-IN" dirty="0"/>
              <a:t>Jun 2010: Facebook 2,300 clusters/40 petabytes </a:t>
            </a:r>
          </a:p>
          <a:p>
            <a:r>
              <a:rPr lang="en-IN" dirty="0"/>
              <a:t>Dec 2011: Apache Hadoop release 1.0.0 available </a:t>
            </a:r>
          </a:p>
          <a:p>
            <a:r>
              <a:rPr lang="en-IN" dirty="0"/>
              <a:t>2011: Hortonworks, another major Hadoop distributor founded </a:t>
            </a:r>
          </a:p>
          <a:p>
            <a:r>
              <a:rPr lang="en-IN" dirty="0"/>
              <a:t>Oct 2013: Apache Hadoop release 2.2.0 (YARN) </a:t>
            </a:r>
          </a:p>
          <a:p>
            <a:r>
              <a:rPr lang="en-IN" dirty="0"/>
              <a:t>Dec 2015: Apache Hadoop release 2.6.3 available </a:t>
            </a:r>
          </a:p>
          <a:p>
            <a:r>
              <a:rPr lang="en-IN" dirty="0"/>
              <a:t>Feb 2016: Apache Hadoop release 2.6.4 available</a:t>
            </a:r>
          </a:p>
        </p:txBody>
      </p:sp>
    </p:spTree>
    <p:extLst>
      <p:ext uri="{BB962C8B-B14F-4D97-AF65-F5344CB8AC3E}">
        <p14:creationId xmlns:p14="http://schemas.microsoft.com/office/powerpoint/2010/main" val="2194699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6AE85-97C4-4011-8AB9-580A45F06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3V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4AD7-D168-4A5E-8763-BC728A25D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Volume</a:t>
            </a:r>
          </a:p>
          <a:p>
            <a:r>
              <a:rPr lang="en-IN" dirty="0"/>
              <a:t>Velocity</a:t>
            </a:r>
          </a:p>
          <a:p>
            <a:r>
              <a:rPr lang="en-IN" dirty="0"/>
              <a:t>Variety</a:t>
            </a:r>
          </a:p>
        </p:txBody>
      </p:sp>
    </p:spTree>
    <p:extLst>
      <p:ext uri="{BB962C8B-B14F-4D97-AF65-F5344CB8AC3E}">
        <p14:creationId xmlns:p14="http://schemas.microsoft.com/office/powerpoint/2010/main" val="877610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6D1A8-5259-4A91-8EF9-9998F92F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CFEDD-6B4C-46CF-9384-D72895A10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Volume </a:t>
            </a:r>
          </a:p>
          <a:p>
            <a:r>
              <a:rPr lang="en-US" dirty="0"/>
              <a:t>44x increase from 2009 2020 </a:t>
            </a:r>
          </a:p>
          <a:p>
            <a:r>
              <a:rPr lang="en-US" dirty="0"/>
              <a:t>From 0.8 zettabytes to 35zb </a:t>
            </a:r>
          </a:p>
          <a:p>
            <a:r>
              <a:rPr lang="en-US" dirty="0"/>
              <a:t>Data volume is increasing exponentially  day by day</a:t>
            </a:r>
          </a:p>
          <a:p>
            <a:r>
              <a:rPr lang="en-US" dirty="0"/>
              <a:t>By 2020, International Data Corporation predicts the number will reach 40,000 EB, or 40 Zettabytes (ZB) . </a:t>
            </a:r>
          </a:p>
          <a:p>
            <a:r>
              <a:rPr lang="en-US" dirty="0"/>
              <a:t>The world’s information is doubling every two years. By 2020, there will be 5,200 GB of data for every person on Earth. </a:t>
            </a:r>
          </a:p>
          <a:p>
            <a:r>
              <a:rPr lang="en-US" dirty="0"/>
              <a:t>By 2020, the amount of high-value data worth analyzing will double and 60% of information delivered to decision makers will be actionable.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6958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743EB-A2E8-405E-A5E1-FAB61D3B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Variety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2E223-0D5E-4F5C-97FF-79750A063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XML</a:t>
            </a:r>
          </a:p>
          <a:p>
            <a:r>
              <a:rPr lang="en-IN" dirty="0"/>
              <a:t>JSON</a:t>
            </a:r>
          </a:p>
          <a:p>
            <a:r>
              <a:rPr lang="en-IN" dirty="0"/>
              <a:t>CSV </a:t>
            </a:r>
          </a:p>
          <a:p>
            <a:r>
              <a:rPr lang="en-IN" dirty="0"/>
              <a:t>TEXT</a:t>
            </a:r>
          </a:p>
          <a:p>
            <a:r>
              <a:rPr lang="en-IN" dirty="0"/>
              <a:t>Parquet</a:t>
            </a:r>
          </a:p>
          <a:p>
            <a:r>
              <a:rPr lang="en-IN" dirty="0"/>
              <a:t>AVRO</a:t>
            </a:r>
          </a:p>
          <a:p>
            <a:r>
              <a:rPr lang="en-IN" dirty="0"/>
              <a:t>Relational Database</a:t>
            </a:r>
          </a:p>
          <a:p>
            <a:r>
              <a:rPr lang="en-IN" dirty="0"/>
              <a:t>Non Relational Database</a:t>
            </a:r>
          </a:p>
        </p:txBody>
      </p:sp>
    </p:spTree>
    <p:extLst>
      <p:ext uri="{BB962C8B-B14F-4D97-AF65-F5344CB8AC3E}">
        <p14:creationId xmlns:p14="http://schemas.microsoft.com/office/powerpoint/2010/main" val="3323842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23DF-9A9B-4EB2-9E64-B6437992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Variety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554B6-E520-4D4A-B1F3-4824F374C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Streaming data – the data which got ability to change randomly per sec/Per minute based</a:t>
            </a:r>
          </a:p>
          <a:p>
            <a:r>
              <a:rPr lang="en-IN" dirty="0"/>
              <a:t>Normal data - &gt; custom pull data, whenever we want data, we can manually pull it and use it analytical purpose</a:t>
            </a:r>
          </a:p>
        </p:txBody>
      </p:sp>
    </p:spTree>
    <p:extLst>
      <p:ext uri="{BB962C8B-B14F-4D97-AF65-F5344CB8AC3E}">
        <p14:creationId xmlns:p14="http://schemas.microsoft.com/office/powerpoint/2010/main" val="1830987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A428-4F80-42C1-B0B0-64AC2BA0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D7622-1F6F-4246-9E24-1BD927B52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Libraries</a:t>
            </a:r>
          </a:p>
          <a:p>
            <a:r>
              <a:rPr lang="en-IN" dirty="0"/>
              <a:t>Modules</a:t>
            </a:r>
          </a:p>
          <a:p>
            <a:r>
              <a:rPr lang="en-IN" dirty="0"/>
              <a:t>Function</a:t>
            </a:r>
          </a:p>
          <a:p>
            <a:r>
              <a:rPr lang="en-IN" dirty="0"/>
              <a:t>Autonomous function</a:t>
            </a:r>
          </a:p>
        </p:txBody>
      </p:sp>
    </p:spTree>
    <p:extLst>
      <p:ext uri="{BB962C8B-B14F-4D97-AF65-F5344CB8AC3E}">
        <p14:creationId xmlns:p14="http://schemas.microsoft.com/office/powerpoint/2010/main" val="31127110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217</TotalTime>
  <Words>1019</Words>
  <Application>Microsoft Office PowerPoint</Application>
  <PresentationFormat>Widescreen</PresentationFormat>
  <Paragraphs>206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Century Gothic</vt:lpstr>
      <vt:lpstr>Wingdings 3</vt:lpstr>
      <vt:lpstr>Ion</vt:lpstr>
      <vt:lpstr>Hadoop</vt:lpstr>
      <vt:lpstr>Introduction</vt:lpstr>
      <vt:lpstr>History</vt:lpstr>
      <vt:lpstr>History</vt:lpstr>
      <vt:lpstr>3V Model</vt:lpstr>
      <vt:lpstr>Volume</vt:lpstr>
      <vt:lpstr>Variety</vt:lpstr>
      <vt:lpstr>Variety</vt:lpstr>
      <vt:lpstr>Python</vt:lpstr>
      <vt:lpstr>Read 1 TB of DATA</vt:lpstr>
      <vt:lpstr>Read 1 TB of DATA</vt:lpstr>
      <vt:lpstr>What is Hadoop</vt:lpstr>
      <vt:lpstr>Definition In Depth: </vt:lpstr>
      <vt:lpstr>Characteristics of Hadoop</vt:lpstr>
      <vt:lpstr>Read 10 TB of DATA in 5 minutes</vt:lpstr>
      <vt:lpstr>Relational DB</vt:lpstr>
      <vt:lpstr>Hadoop</vt:lpstr>
      <vt:lpstr>Generations of Hadoop</vt:lpstr>
      <vt:lpstr>Hadoop V1.0</vt:lpstr>
      <vt:lpstr>Hadoop V2.0</vt:lpstr>
      <vt:lpstr>Hadoop 1.0</vt:lpstr>
      <vt:lpstr>Hadoop 1.0 HDFS</vt:lpstr>
      <vt:lpstr>Hadoop 2.0</vt:lpstr>
      <vt:lpstr>Mapreduce</vt:lpstr>
      <vt:lpstr>Hadoop 1.0 MapReduce</vt:lpstr>
      <vt:lpstr>PowerPoint Presentation</vt:lpstr>
      <vt:lpstr>HDFS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Karthick Selvam</dc:creator>
  <cp:lastModifiedBy>Karthick Selvam</cp:lastModifiedBy>
  <cp:revision>21</cp:revision>
  <dcterms:created xsi:type="dcterms:W3CDTF">2020-06-16T08:41:56Z</dcterms:created>
  <dcterms:modified xsi:type="dcterms:W3CDTF">2020-06-17T04:33:14Z</dcterms:modified>
</cp:coreProperties>
</file>